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6"/>
    <p:sldId id="257" r:id="rId37"/>
    <p:sldId id="258" r:id="rId38"/>
    <p:sldId id="259" r:id="rId39"/>
    <p:sldId id="260" r:id="rId40"/>
    <p:sldId id="261" r:id="rId41"/>
    <p:sldId id="262" r:id="rId42"/>
    <p:sldId id="263" r:id="rId43"/>
    <p:sldId id="264" r:id="rId44"/>
    <p:sldId id="265" r:id="rId45"/>
    <p:sldId id="266" r:id="rId46"/>
    <p:sldId id="267" r:id="rId47"/>
    <p:sldId id="268" r:id="rId48"/>
    <p:sldId id="269" r:id="rId49"/>
    <p:sldId id="270" r:id="rId50"/>
    <p:sldId id="271" r:id="rId51"/>
    <p:sldId id="272" r:id="rId52"/>
    <p:sldId id="273" r:id="rId53"/>
    <p:sldId id="274" r:id="rId54"/>
    <p:sldId id="275" r:id="rId55"/>
    <p:sldId id="276" r:id="rId56"/>
    <p:sldId id="277" r:id="rId57"/>
    <p:sldId id="278" r:id="rId58"/>
    <p:sldId id="279" r:id="rId59"/>
    <p:sldId id="280" r:id="rId60"/>
    <p:sldId id="281" r:id="rId61"/>
    <p:sldId id="282" r:id="rId6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Agrandir Wide Thin" charset="1" panose="00000205000000000000"/>
      <p:regular r:id="rId14"/>
    </p:embeddedFont>
    <p:embeddedFont>
      <p:font typeface="Agrandir Wide Thin Bold" charset="1" panose="00000605000000000000"/>
      <p:regular r:id="rId15"/>
    </p:embeddedFont>
    <p:embeddedFont>
      <p:font typeface="Agrandir Wide Thin Italics" charset="1" panose="00000205000000000000"/>
      <p:regular r:id="rId16"/>
    </p:embeddedFont>
    <p:embeddedFont>
      <p:font typeface="Agrandir Wide Thin Bold Italics" charset="1" panose="00000605000000000000"/>
      <p:regular r:id="rId17"/>
    </p:embeddedFont>
    <p:embeddedFont>
      <p:font typeface="Canva Sans" charset="1" panose="020B0503030501040103"/>
      <p:regular r:id="rId18"/>
    </p:embeddedFont>
    <p:embeddedFont>
      <p:font typeface="Canva Sans Bold" charset="1" panose="020B0803030501040103"/>
      <p:regular r:id="rId19"/>
    </p:embeddedFont>
    <p:embeddedFont>
      <p:font typeface="Canva Sans Italics" charset="1" panose="020B0503030501040103"/>
      <p:regular r:id="rId20"/>
    </p:embeddedFont>
    <p:embeddedFont>
      <p:font typeface="Canva Sans Bold Italics" charset="1" panose="020B0803030501040103"/>
      <p:regular r:id="rId21"/>
    </p:embeddedFont>
    <p:embeddedFont>
      <p:font typeface="Canva Sans Medium" charset="1" panose="020B0603030501040103"/>
      <p:regular r:id="rId22"/>
    </p:embeddedFont>
    <p:embeddedFont>
      <p:font typeface="Canva Sans Medium Italics" charset="1" panose="020B0603030501040103"/>
      <p:regular r:id="rId23"/>
    </p:embeddedFont>
    <p:embeddedFont>
      <p:font typeface="Open Sauce" charset="1" panose="00000500000000000000"/>
      <p:regular r:id="rId24"/>
    </p:embeddedFont>
    <p:embeddedFont>
      <p:font typeface="Open Sauce Bold" charset="1" panose="00000800000000000000"/>
      <p:regular r:id="rId25"/>
    </p:embeddedFont>
    <p:embeddedFont>
      <p:font typeface="Open Sauce Italics" charset="1" panose="00000500000000000000"/>
      <p:regular r:id="rId26"/>
    </p:embeddedFont>
    <p:embeddedFont>
      <p:font typeface="Open Sauce Bold Italics" charset="1" panose="00000800000000000000"/>
      <p:regular r:id="rId27"/>
    </p:embeddedFont>
    <p:embeddedFont>
      <p:font typeface="Open Sauce Light" charset="1" panose="00000400000000000000"/>
      <p:regular r:id="rId28"/>
    </p:embeddedFont>
    <p:embeddedFont>
      <p:font typeface="Open Sauce Light Italics" charset="1" panose="00000400000000000000"/>
      <p:regular r:id="rId29"/>
    </p:embeddedFont>
    <p:embeddedFont>
      <p:font typeface="Open Sauce Medium" charset="1" panose="00000600000000000000"/>
      <p:regular r:id="rId30"/>
    </p:embeddedFont>
    <p:embeddedFont>
      <p:font typeface="Open Sauce Medium Italics" charset="1" panose="00000600000000000000"/>
      <p:regular r:id="rId31"/>
    </p:embeddedFont>
    <p:embeddedFont>
      <p:font typeface="Open Sauce Semi-Bold" charset="1" panose="00000700000000000000"/>
      <p:regular r:id="rId32"/>
    </p:embeddedFont>
    <p:embeddedFont>
      <p:font typeface="Open Sauce Semi-Bold Italics" charset="1" panose="00000700000000000000"/>
      <p:regular r:id="rId33"/>
    </p:embeddedFont>
    <p:embeddedFont>
      <p:font typeface="Open Sauce Heavy" charset="1" panose="00000A00000000000000"/>
      <p:regular r:id="rId34"/>
    </p:embeddedFont>
    <p:embeddedFont>
      <p:font typeface="Open Sauce Heavy Italics" charset="1" panose="00000A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45" Target="slides/slide10.xml" Type="http://schemas.openxmlformats.org/officeDocument/2006/relationships/slide"/><Relationship Id="rId46" Target="slides/slide11.xml" Type="http://schemas.openxmlformats.org/officeDocument/2006/relationships/slide"/><Relationship Id="rId47" Target="slides/slide12.xml" Type="http://schemas.openxmlformats.org/officeDocument/2006/relationships/slide"/><Relationship Id="rId48" Target="slides/slide13.xml" Type="http://schemas.openxmlformats.org/officeDocument/2006/relationships/slide"/><Relationship Id="rId49" Target="slides/slide14.xml" Type="http://schemas.openxmlformats.org/officeDocument/2006/relationships/slide"/><Relationship Id="rId5" Target="tableStyles.xml" Type="http://schemas.openxmlformats.org/officeDocument/2006/relationships/tableStyles"/><Relationship Id="rId50" Target="slides/slide15.xml" Type="http://schemas.openxmlformats.org/officeDocument/2006/relationships/slide"/><Relationship Id="rId51" Target="slides/slide16.xml" Type="http://schemas.openxmlformats.org/officeDocument/2006/relationships/slide"/><Relationship Id="rId52" Target="slides/slide17.xml" Type="http://schemas.openxmlformats.org/officeDocument/2006/relationships/slide"/><Relationship Id="rId53" Target="slides/slide18.xml" Type="http://schemas.openxmlformats.org/officeDocument/2006/relationships/slide"/><Relationship Id="rId54" Target="slides/slide19.xml" Type="http://schemas.openxmlformats.org/officeDocument/2006/relationships/slide"/><Relationship Id="rId55" Target="slides/slide20.xml" Type="http://schemas.openxmlformats.org/officeDocument/2006/relationships/slide"/><Relationship Id="rId56" Target="slides/slide21.xml" Type="http://schemas.openxmlformats.org/officeDocument/2006/relationships/slide"/><Relationship Id="rId57" Target="slides/slide22.xml" Type="http://schemas.openxmlformats.org/officeDocument/2006/relationships/slide"/><Relationship Id="rId58" Target="slides/slide23.xml" Type="http://schemas.openxmlformats.org/officeDocument/2006/relationships/slide"/><Relationship Id="rId59" Target="slides/slide24.xml" Type="http://schemas.openxmlformats.org/officeDocument/2006/relationships/slide"/><Relationship Id="rId6" Target="fonts/font6.fntdata" Type="http://schemas.openxmlformats.org/officeDocument/2006/relationships/font"/><Relationship Id="rId60" Target="slides/slide25.xml" Type="http://schemas.openxmlformats.org/officeDocument/2006/relationships/slide"/><Relationship Id="rId61" Target="slides/slide26.xml" Type="http://schemas.openxmlformats.org/officeDocument/2006/relationships/slide"/><Relationship Id="rId62" Target="slides/slide27.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24CCD"/>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7770" r="0" b="7770"/>
            <a:stretch>
              <a:fillRect/>
            </a:stretch>
          </p:blipFill>
          <p:spPr>
            <a:xfrm flipH="false" flipV="false">
              <a:off x="0" y="0"/>
              <a:ext cx="24384000" cy="13716000"/>
            </a:xfrm>
            <a:prstGeom prst="rect">
              <a:avLst/>
            </a:prstGeom>
          </p:spPr>
        </p:pic>
      </p:grpSp>
      <p:sp>
        <p:nvSpPr>
          <p:cNvPr name="Freeform 4" id="4"/>
          <p:cNvSpPr/>
          <p:nvPr/>
        </p:nvSpPr>
        <p:spPr>
          <a:xfrm flipH="false" flipV="false" rot="7925919">
            <a:off x="10107105" y="3084493"/>
            <a:ext cx="16999383" cy="10137814"/>
          </a:xfrm>
          <a:custGeom>
            <a:avLst/>
            <a:gdLst/>
            <a:ahLst/>
            <a:cxnLst/>
            <a:rect r="r" b="b" t="t" l="l"/>
            <a:pathLst>
              <a:path h="10137814" w="16999383">
                <a:moveTo>
                  <a:pt x="0" y="0"/>
                </a:moveTo>
                <a:lnTo>
                  <a:pt x="16999383" y="0"/>
                </a:lnTo>
                <a:lnTo>
                  <a:pt x="16999383" y="10137814"/>
                </a:lnTo>
                <a:lnTo>
                  <a:pt x="0" y="101378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2535377">
            <a:off x="-11788555" y="-1657102"/>
            <a:ext cx="16999383" cy="10137814"/>
          </a:xfrm>
          <a:custGeom>
            <a:avLst/>
            <a:gdLst/>
            <a:ahLst/>
            <a:cxnLst/>
            <a:rect r="r" b="b" t="t" l="l"/>
            <a:pathLst>
              <a:path h="10137814" w="16999383">
                <a:moveTo>
                  <a:pt x="0" y="0"/>
                </a:moveTo>
                <a:lnTo>
                  <a:pt x="16999383" y="0"/>
                </a:lnTo>
                <a:lnTo>
                  <a:pt x="16999383" y="10137813"/>
                </a:lnTo>
                <a:lnTo>
                  <a:pt x="0" y="101378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10800000">
            <a:off x="0" y="5715000"/>
            <a:ext cx="18288000" cy="4572000"/>
            <a:chOff x="0" y="0"/>
            <a:chExt cx="24384000" cy="6096000"/>
          </a:xfrm>
        </p:grpSpPr>
        <p:sp>
          <p:nvSpPr>
            <p:cNvPr name="Freeform 7" id="7"/>
            <p:cNvSpPr/>
            <p:nvPr/>
          </p:nvSpPr>
          <p:spPr>
            <a:xfrm flipH="false" flipV="false" rot="0">
              <a:off x="0" y="0"/>
              <a:ext cx="12192000" cy="6096000"/>
            </a:xfrm>
            <a:custGeom>
              <a:avLst/>
              <a:gdLst/>
              <a:ahLst/>
              <a:cxnLst/>
              <a:rect r="r" b="b" t="t" l="l"/>
              <a:pathLst>
                <a:path h="6096000" w="12192000">
                  <a:moveTo>
                    <a:pt x="0" y="0"/>
                  </a:moveTo>
                  <a:lnTo>
                    <a:pt x="12192000" y="0"/>
                  </a:lnTo>
                  <a:lnTo>
                    <a:pt x="12192000" y="6096000"/>
                  </a:lnTo>
                  <a:lnTo>
                    <a:pt x="0" y="60960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2192000" y="0"/>
              <a:ext cx="12192000" cy="6096000"/>
            </a:xfrm>
            <a:custGeom>
              <a:avLst/>
              <a:gdLst/>
              <a:ahLst/>
              <a:cxnLst/>
              <a:rect r="r" b="b" t="t" l="l"/>
              <a:pathLst>
                <a:path h="6096000" w="12192000">
                  <a:moveTo>
                    <a:pt x="0" y="0"/>
                  </a:moveTo>
                  <a:lnTo>
                    <a:pt x="12192000" y="0"/>
                  </a:lnTo>
                  <a:lnTo>
                    <a:pt x="12192000" y="6096000"/>
                  </a:lnTo>
                  <a:lnTo>
                    <a:pt x="0" y="60960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9" id="9"/>
          <p:cNvGrpSpPr/>
          <p:nvPr/>
        </p:nvGrpSpPr>
        <p:grpSpPr>
          <a:xfrm rot="0">
            <a:off x="646673" y="6398142"/>
            <a:ext cx="15690164" cy="3469808"/>
            <a:chOff x="0" y="0"/>
            <a:chExt cx="20920219" cy="4626410"/>
          </a:xfrm>
        </p:grpSpPr>
        <p:sp>
          <p:nvSpPr>
            <p:cNvPr name="TextBox 10" id="10"/>
            <p:cNvSpPr txBox="true"/>
            <p:nvPr/>
          </p:nvSpPr>
          <p:spPr>
            <a:xfrm rot="0">
              <a:off x="0" y="-314325"/>
              <a:ext cx="19328871" cy="2549525"/>
            </a:xfrm>
            <a:prstGeom prst="rect">
              <a:avLst/>
            </a:prstGeom>
          </p:spPr>
          <p:txBody>
            <a:bodyPr anchor="t" rtlCol="false" tIns="0" lIns="0" bIns="0" rIns="0">
              <a:spAutoFit/>
            </a:bodyPr>
            <a:lstStyle/>
            <a:p>
              <a:pPr>
                <a:lnSpc>
                  <a:spcPts val="13200"/>
                </a:lnSpc>
              </a:pPr>
              <a:r>
                <a:rPr lang="en-US" sz="11000">
                  <a:solidFill>
                    <a:srgbClr val="FFFFFF"/>
                  </a:solidFill>
                  <a:latin typeface="Agrandir Wide Thin"/>
                </a:rPr>
                <a:t>Walmart</a:t>
              </a:r>
            </a:p>
          </p:txBody>
        </p:sp>
        <p:sp>
          <p:nvSpPr>
            <p:cNvPr name="TextBox 11" id="11"/>
            <p:cNvSpPr txBox="true"/>
            <p:nvPr/>
          </p:nvSpPr>
          <p:spPr>
            <a:xfrm rot="0">
              <a:off x="0" y="2076885"/>
              <a:ext cx="20920219" cy="2549525"/>
            </a:xfrm>
            <a:prstGeom prst="rect">
              <a:avLst/>
            </a:prstGeom>
          </p:spPr>
          <p:txBody>
            <a:bodyPr anchor="t" rtlCol="false" tIns="0" lIns="0" bIns="0" rIns="0">
              <a:spAutoFit/>
            </a:bodyPr>
            <a:lstStyle/>
            <a:p>
              <a:pPr marL="0" indent="0" lvl="0">
                <a:lnSpc>
                  <a:spcPts val="13200"/>
                </a:lnSpc>
                <a:spcBef>
                  <a:spcPct val="0"/>
                </a:spcBef>
              </a:pPr>
              <a:r>
                <a:rPr lang="en-US" sz="11000">
                  <a:solidFill>
                    <a:srgbClr val="47F4F4"/>
                  </a:solidFill>
                  <a:latin typeface="Agrandir Wide Thin Bold"/>
                </a:rPr>
                <a:t>Sales Analysis</a:t>
              </a:r>
            </a:p>
          </p:txBody>
        </p:sp>
      </p:grpSp>
      <p:grpSp>
        <p:nvGrpSpPr>
          <p:cNvPr name="Group 12" id="12"/>
          <p:cNvGrpSpPr/>
          <p:nvPr/>
        </p:nvGrpSpPr>
        <p:grpSpPr>
          <a:xfrm rot="0">
            <a:off x="357337" y="357337"/>
            <a:ext cx="17573326" cy="657076"/>
            <a:chOff x="0" y="0"/>
            <a:chExt cx="23431102" cy="876101"/>
          </a:xfrm>
        </p:grpSpPr>
        <p:sp>
          <p:nvSpPr>
            <p:cNvPr name="AutoShape 13" id="13"/>
            <p:cNvSpPr/>
            <p:nvPr/>
          </p:nvSpPr>
          <p:spPr>
            <a:xfrm rot="0">
              <a:off x="19050" y="0"/>
              <a:ext cx="23393002" cy="0"/>
            </a:xfrm>
            <a:prstGeom prst="line">
              <a:avLst/>
            </a:prstGeom>
            <a:ln cap="flat" w="38100">
              <a:solidFill>
                <a:srgbClr val="FFFFFF"/>
              </a:solidFill>
              <a:prstDash val="solid"/>
              <a:headEnd type="none" len="sm" w="sm"/>
              <a:tailEnd type="none" len="sm" w="sm"/>
            </a:ln>
          </p:spPr>
        </p:sp>
        <p:sp>
          <p:nvSpPr>
            <p:cNvPr name="AutoShape 14" id="14"/>
            <p:cNvSpPr/>
            <p:nvPr/>
          </p:nvSpPr>
          <p:spPr>
            <a:xfrm rot="5400000">
              <a:off x="-419000" y="419000"/>
              <a:ext cx="876101" cy="0"/>
            </a:xfrm>
            <a:prstGeom prst="line">
              <a:avLst/>
            </a:prstGeom>
            <a:ln cap="flat" w="38100">
              <a:solidFill>
                <a:srgbClr val="FFFFFF"/>
              </a:solidFill>
              <a:prstDash val="solid"/>
              <a:headEnd type="none" len="sm" w="sm"/>
              <a:tailEnd type="none" len="sm" w="sm"/>
            </a:ln>
          </p:spPr>
        </p:sp>
        <p:sp>
          <p:nvSpPr>
            <p:cNvPr name="AutoShape 15" id="15"/>
            <p:cNvSpPr/>
            <p:nvPr/>
          </p:nvSpPr>
          <p:spPr>
            <a:xfrm rot="5400000">
              <a:off x="22974001" y="419000"/>
              <a:ext cx="876101" cy="0"/>
            </a:xfrm>
            <a:prstGeom prst="line">
              <a:avLst/>
            </a:prstGeom>
            <a:ln cap="flat" w="38100">
              <a:solidFill>
                <a:srgbClr val="FFFFFF"/>
              </a:solidFill>
              <a:prstDash val="solid"/>
              <a:headEnd type="none" len="sm" w="sm"/>
              <a:tailEnd type="none" len="sm" w="sm"/>
            </a:ln>
          </p:spPr>
        </p:sp>
      </p:grpSp>
      <p:grpSp>
        <p:nvGrpSpPr>
          <p:cNvPr name="Group 16" id="16"/>
          <p:cNvGrpSpPr/>
          <p:nvPr/>
        </p:nvGrpSpPr>
        <p:grpSpPr>
          <a:xfrm rot="-10800000">
            <a:off x="357337" y="9272588"/>
            <a:ext cx="17573326" cy="657076"/>
            <a:chOff x="0" y="0"/>
            <a:chExt cx="23431102" cy="876101"/>
          </a:xfrm>
        </p:grpSpPr>
        <p:sp>
          <p:nvSpPr>
            <p:cNvPr name="AutoShape 17" id="17"/>
            <p:cNvSpPr/>
            <p:nvPr/>
          </p:nvSpPr>
          <p:spPr>
            <a:xfrm rot="0">
              <a:off x="19050" y="0"/>
              <a:ext cx="23393002" cy="0"/>
            </a:xfrm>
            <a:prstGeom prst="line">
              <a:avLst/>
            </a:prstGeom>
            <a:ln cap="flat" w="38100">
              <a:solidFill>
                <a:srgbClr val="FFFFFF"/>
              </a:solidFill>
              <a:prstDash val="solid"/>
              <a:headEnd type="none" len="sm" w="sm"/>
              <a:tailEnd type="none" len="sm" w="sm"/>
            </a:ln>
          </p:spPr>
        </p:sp>
        <p:sp>
          <p:nvSpPr>
            <p:cNvPr name="AutoShape 18" id="18"/>
            <p:cNvSpPr/>
            <p:nvPr/>
          </p:nvSpPr>
          <p:spPr>
            <a:xfrm rot="5400000">
              <a:off x="-419000" y="419000"/>
              <a:ext cx="876101" cy="0"/>
            </a:xfrm>
            <a:prstGeom prst="line">
              <a:avLst/>
            </a:prstGeom>
            <a:ln cap="flat" w="38100">
              <a:solidFill>
                <a:srgbClr val="FFFFFF"/>
              </a:solidFill>
              <a:prstDash val="solid"/>
              <a:headEnd type="none" len="sm" w="sm"/>
              <a:tailEnd type="none" len="sm" w="sm"/>
            </a:ln>
          </p:spPr>
        </p:sp>
        <p:sp>
          <p:nvSpPr>
            <p:cNvPr name="AutoShape 19" id="19"/>
            <p:cNvSpPr/>
            <p:nvPr/>
          </p:nvSpPr>
          <p:spPr>
            <a:xfrm rot="5400000">
              <a:off x="22974001" y="419000"/>
              <a:ext cx="876101" cy="0"/>
            </a:xfrm>
            <a:prstGeom prst="line">
              <a:avLst/>
            </a:prstGeom>
            <a:ln cap="flat" w="38100">
              <a:solidFill>
                <a:srgbClr val="FFFFFF"/>
              </a:solidFill>
              <a:prstDash val="solid"/>
              <a:headEnd type="none" len="sm" w="sm"/>
              <a:tailEnd type="none" len="sm" w="sm"/>
            </a:ln>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24CCD"/>
        </a:solidFill>
      </p:bgPr>
    </p:bg>
    <p:spTree>
      <p:nvGrpSpPr>
        <p:cNvPr id="1" name=""/>
        <p:cNvGrpSpPr/>
        <p:nvPr/>
      </p:nvGrpSpPr>
      <p:grpSpPr>
        <a:xfrm>
          <a:off x="0" y="0"/>
          <a:ext cx="0" cy="0"/>
          <a:chOff x="0" y="0"/>
          <a:chExt cx="0" cy="0"/>
        </a:xfrm>
      </p:grpSpPr>
      <p:sp>
        <p:nvSpPr>
          <p:cNvPr name="Freeform 2" id="2"/>
          <p:cNvSpPr/>
          <p:nvPr/>
        </p:nvSpPr>
        <p:spPr>
          <a:xfrm flipH="false" flipV="false" rot="0">
            <a:off x="7736369" y="3150455"/>
            <a:ext cx="9522931" cy="3984341"/>
          </a:xfrm>
          <a:custGeom>
            <a:avLst/>
            <a:gdLst/>
            <a:ahLst/>
            <a:cxnLst/>
            <a:rect r="r" b="b" t="t" l="l"/>
            <a:pathLst>
              <a:path h="3984341" w="9522931">
                <a:moveTo>
                  <a:pt x="0" y="0"/>
                </a:moveTo>
                <a:lnTo>
                  <a:pt x="9522931" y="0"/>
                </a:lnTo>
                <a:lnTo>
                  <a:pt x="9522931" y="3984341"/>
                </a:lnTo>
                <a:lnTo>
                  <a:pt x="0" y="3984341"/>
                </a:lnTo>
                <a:lnTo>
                  <a:pt x="0" y="0"/>
                </a:lnTo>
                <a:close/>
              </a:path>
            </a:pathLst>
          </a:custGeom>
          <a:blipFill>
            <a:blip r:embed="rId2"/>
            <a:stretch>
              <a:fillRect l="0" t="0" r="0" b="-554"/>
            </a:stretch>
          </a:blipFill>
        </p:spPr>
      </p:sp>
      <p:sp>
        <p:nvSpPr>
          <p:cNvPr name="TextBox 3" id="3"/>
          <p:cNvSpPr txBox="true"/>
          <p:nvPr/>
        </p:nvSpPr>
        <p:spPr>
          <a:xfrm rot="0">
            <a:off x="6808760" y="785986"/>
            <a:ext cx="6773168" cy="904862"/>
          </a:xfrm>
          <a:prstGeom prst="rect">
            <a:avLst/>
          </a:prstGeom>
        </p:spPr>
        <p:txBody>
          <a:bodyPr anchor="t" rtlCol="false" tIns="0" lIns="0" bIns="0" rIns="0">
            <a:spAutoFit/>
          </a:bodyPr>
          <a:lstStyle/>
          <a:p>
            <a:pPr algn="ctr" marL="0" indent="0" lvl="0">
              <a:lnSpc>
                <a:spcPts val="6300"/>
              </a:lnSpc>
              <a:spcBef>
                <a:spcPct val="0"/>
              </a:spcBef>
            </a:pPr>
            <a:r>
              <a:rPr lang="en-US" sz="4500">
                <a:solidFill>
                  <a:srgbClr val="FEFEFE"/>
                </a:solidFill>
                <a:latin typeface="Agrandir Wide Thin Bold"/>
              </a:rPr>
              <a:t>Holiday Season Sales</a:t>
            </a:r>
          </a:p>
        </p:txBody>
      </p:sp>
      <p:sp>
        <p:nvSpPr>
          <p:cNvPr name="TextBox 4" id="4"/>
          <p:cNvSpPr txBox="true"/>
          <p:nvPr/>
        </p:nvSpPr>
        <p:spPr>
          <a:xfrm rot="0">
            <a:off x="753960" y="3385757"/>
            <a:ext cx="6463232" cy="2491739"/>
          </a:xfrm>
          <a:prstGeom prst="rect">
            <a:avLst/>
          </a:prstGeom>
        </p:spPr>
        <p:txBody>
          <a:bodyPr anchor="t" rtlCol="false" tIns="0" lIns="0" bIns="0" rIns="0">
            <a:spAutoFit/>
          </a:bodyPr>
          <a:lstStyle/>
          <a:p>
            <a:pPr algn="just">
              <a:lnSpc>
                <a:spcPts val="3360"/>
              </a:lnSpc>
            </a:pPr>
          </a:p>
          <a:p>
            <a:pPr algn="just" marL="518165" indent="-259082" lvl="1">
              <a:lnSpc>
                <a:spcPts val="3360"/>
              </a:lnSpc>
              <a:buFont typeface="Arial"/>
              <a:buChar char="•"/>
            </a:pPr>
            <a:r>
              <a:rPr lang="en-US" sz="2400">
                <a:solidFill>
                  <a:srgbClr val="FEFEFE"/>
                </a:solidFill>
                <a:latin typeface="Canva Sans"/>
              </a:rPr>
              <a:t>After analyzing four main holiday seasons, it is evident that the Thanksgiving_mean_sales rank much higher than other holidays and non holiday sales at $1,471,273.</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24CCD"/>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909286"/>
            <a:ext cx="9517169" cy="4468427"/>
          </a:xfrm>
          <a:custGeom>
            <a:avLst/>
            <a:gdLst/>
            <a:ahLst/>
            <a:cxnLst/>
            <a:rect r="r" b="b" t="t" l="l"/>
            <a:pathLst>
              <a:path h="4468427" w="9517169">
                <a:moveTo>
                  <a:pt x="0" y="0"/>
                </a:moveTo>
                <a:lnTo>
                  <a:pt x="9517169" y="0"/>
                </a:lnTo>
                <a:lnTo>
                  <a:pt x="9517169" y="4468428"/>
                </a:lnTo>
                <a:lnTo>
                  <a:pt x="0" y="4468428"/>
                </a:lnTo>
                <a:lnTo>
                  <a:pt x="0" y="0"/>
                </a:lnTo>
                <a:close/>
              </a:path>
            </a:pathLst>
          </a:custGeom>
          <a:blipFill>
            <a:blip r:embed="rId2"/>
            <a:stretch>
              <a:fillRect l="0" t="0" r="0" b="0"/>
            </a:stretch>
          </a:blipFill>
        </p:spPr>
      </p:sp>
      <p:sp>
        <p:nvSpPr>
          <p:cNvPr name="TextBox 3" id="3"/>
          <p:cNvSpPr txBox="true"/>
          <p:nvPr/>
        </p:nvSpPr>
        <p:spPr>
          <a:xfrm rot="0">
            <a:off x="10796068" y="2811780"/>
            <a:ext cx="6971837" cy="4060111"/>
          </a:xfrm>
          <a:prstGeom prst="rect">
            <a:avLst/>
          </a:prstGeom>
        </p:spPr>
        <p:txBody>
          <a:bodyPr anchor="t" rtlCol="false" tIns="0" lIns="0" bIns="0" rIns="0">
            <a:spAutoFit/>
          </a:bodyPr>
          <a:lstStyle/>
          <a:p>
            <a:pPr algn="just" marL="558940" indent="-279470" lvl="1">
              <a:lnSpc>
                <a:spcPts val="3624"/>
              </a:lnSpc>
              <a:buFont typeface="Arial"/>
              <a:buChar char="•"/>
            </a:pPr>
            <a:r>
              <a:rPr lang="en-US" sz="2588">
                <a:solidFill>
                  <a:srgbClr val="FEFEFE"/>
                </a:solidFill>
                <a:latin typeface="Canva Sans"/>
              </a:rPr>
              <a:t> In the first graph, we see the Monthly Sales. These sales appear to fluctuate monthly, with  April and July having higher sales than other months. </a:t>
            </a:r>
          </a:p>
          <a:p>
            <a:pPr algn="just" marL="558940" indent="-279470" lvl="1">
              <a:lnSpc>
                <a:spcPts val="3624"/>
              </a:lnSpc>
              <a:buFont typeface="Arial"/>
              <a:buChar char="•"/>
            </a:pPr>
            <a:r>
              <a:rPr lang="en-US" sz="2588">
                <a:solidFill>
                  <a:srgbClr val="FEFEFE"/>
                </a:solidFill>
                <a:latin typeface="Canva Sans"/>
              </a:rPr>
              <a:t>The second graph, Semester Sales. This graph indicates that sales figures are almost consistent across the three years, with little to no variation observed.</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24CCD"/>
        </a:solidFill>
      </p:bgPr>
    </p:bg>
    <p:spTree>
      <p:nvGrpSpPr>
        <p:cNvPr id="1" name=""/>
        <p:cNvGrpSpPr/>
        <p:nvPr/>
      </p:nvGrpSpPr>
      <p:grpSpPr>
        <a:xfrm>
          <a:off x="0" y="0"/>
          <a:ext cx="0" cy="0"/>
          <a:chOff x="0" y="0"/>
          <a:chExt cx="0" cy="0"/>
        </a:xfrm>
      </p:grpSpPr>
      <p:sp>
        <p:nvSpPr>
          <p:cNvPr name="Freeform 2" id="2"/>
          <p:cNvSpPr/>
          <p:nvPr/>
        </p:nvSpPr>
        <p:spPr>
          <a:xfrm flipH="false" flipV="false" rot="0">
            <a:off x="7724866" y="2524270"/>
            <a:ext cx="9534434" cy="5238459"/>
          </a:xfrm>
          <a:custGeom>
            <a:avLst/>
            <a:gdLst/>
            <a:ahLst/>
            <a:cxnLst/>
            <a:rect r="r" b="b" t="t" l="l"/>
            <a:pathLst>
              <a:path h="5238459" w="9534434">
                <a:moveTo>
                  <a:pt x="0" y="0"/>
                </a:moveTo>
                <a:lnTo>
                  <a:pt x="9534434" y="0"/>
                </a:lnTo>
                <a:lnTo>
                  <a:pt x="9534434" y="5238460"/>
                </a:lnTo>
                <a:lnTo>
                  <a:pt x="0" y="5238460"/>
                </a:lnTo>
                <a:lnTo>
                  <a:pt x="0" y="0"/>
                </a:lnTo>
                <a:close/>
              </a:path>
            </a:pathLst>
          </a:custGeom>
          <a:blipFill>
            <a:blip r:embed="rId2"/>
            <a:stretch>
              <a:fillRect l="0" t="0" r="0" b="0"/>
            </a:stretch>
          </a:blipFill>
        </p:spPr>
      </p:sp>
      <p:sp>
        <p:nvSpPr>
          <p:cNvPr name="TextBox 3" id="3"/>
          <p:cNvSpPr txBox="true"/>
          <p:nvPr/>
        </p:nvSpPr>
        <p:spPr>
          <a:xfrm rot="0">
            <a:off x="679031" y="3040380"/>
            <a:ext cx="6624832" cy="4271403"/>
          </a:xfrm>
          <a:prstGeom prst="rect">
            <a:avLst/>
          </a:prstGeom>
        </p:spPr>
        <p:txBody>
          <a:bodyPr anchor="t" rtlCol="false" tIns="0" lIns="0" bIns="0" rIns="0">
            <a:spAutoFit/>
          </a:bodyPr>
          <a:lstStyle/>
          <a:p>
            <a:pPr algn="just" marL="531121" indent="-265560" lvl="1">
              <a:lnSpc>
                <a:spcPts val="3444"/>
              </a:lnSpc>
              <a:buFont typeface="Arial"/>
              <a:buChar char="•"/>
            </a:pPr>
            <a:r>
              <a:rPr lang="en-US" sz="2460">
                <a:solidFill>
                  <a:srgbClr val="FEFEFE"/>
                </a:solidFill>
                <a:latin typeface="Canva Sans"/>
              </a:rPr>
              <a:t>This graph here shows the monthly sales data over a period spanning from May 2010 to September 2012.</a:t>
            </a:r>
          </a:p>
          <a:p>
            <a:pPr algn="just" marL="531121" indent="-265560" lvl="1">
              <a:lnSpc>
                <a:spcPts val="3444"/>
              </a:lnSpc>
              <a:buFont typeface="Arial"/>
              <a:buChar char="•"/>
            </a:pPr>
            <a:r>
              <a:rPr lang="en-US" sz="2460">
                <a:solidFill>
                  <a:srgbClr val="FEFEFE"/>
                </a:solidFill>
                <a:latin typeface="Canva Sans"/>
              </a:rPr>
              <a:t>The trend exhibits a clear cyclical pattern, with sales peaking around May and September of each year, and dipping during January. This recurring pattern suggests a seasonal trend in sales, where demand is higher during certain months and lower during others.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24CCD"/>
        </a:solidFill>
      </p:bgPr>
    </p:bg>
    <p:spTree>
      <p:nvGrpSpPr>
        <p:cNvPr id="1" name=""/>
        <p:cNvGrpSpPr/>
        <p:nvPr/>
      </p:nvGrpSpPr>
      <p:grpSpPr>
        <a:xfrm>
          <a:off x="0" y="0"/>
          <a:ext cx="0" cy="0"/>
          <a:chOff x="0" y="0"/>
          <a:chExt cx="0" cy="0"/>
        </a:xfrm>
      </p:grpSpPr>
      <p:sp>
        <p:nvSpPr>
          <p:cNvPr name="Freeform 2" id="2"/>
          <p:cNvSpPr/>
          <p:nvPr/>
        </p:nvSpPr>
        <p:spPr>
          <a:xfrm flipH="false" flipV="false" rot="0">
            <a:off x="3145315" y="830870"/>
            <a:ext cx="11997371" cy="4312630"/>
          </a:xfrm>
          <a:custGeom>
            <a:avLst/>
            <a:gdLst/>
            <a:ahLst/>
            <a:cxnLst/>
            <a:rect r="r" b="b" t="t" l="l"/>
            <a:pathLst>
              <a:path h="4312630" w="11997371">
                <a:moveTo>
                  <a:pt x="0" y="0"/>
                </a:moveTo>
                <a:lnTo>
                  <a:pt x="11997370" y="0"/>
                </a:lnTo>
                <a:lnTo>
                  <a:pt x="11997370" y="4312630"/>
                </a:lnTo>
                <a:lnTo>
                  <a:pt x="0" y="4312630"/>
                </a:lnTo>
                <a:lnTo>
                  <a:pt x="0" y="0"/>
                </a:lnTo>
                <a:close/>
              </a:path>
            </a:pathLst>
          </a:custGeom>
          <a:blipFill>
            <a:blip r:embed="rId2"/>
            <a:stretch>
              <a:fillRect l="0" t="0" r="0" b="0"/>
            </a:stretch>
          </a:blipFill>
        </p:spPr>
      </p:sp>
      <p:sp>
        <p:nvSpPr>
          <p:cNvPr name="TextBox 3" id="3"/>
          <p:cNvSpPr txBox="true"/>
          <p:nvPr/>
        </p:nvSpPr>
        <p:spPr>
          <a:xfrm rot="0">
            <a:off x="524848" y="5712209"/>
            <a:ext cx="17343274" cy="2980690"/>
          </a:xfrm>
          <a:prstGeom prst="rect">
            <a:avLst/>
          </a:prstGeom>
        </p:spPr>
        <p:txBody>
          <a:bodyPr anchor="t" rtlCol="false" tIns="0" lIns="0" bIns="0" rIns="0">
            <a:spAutoFit/>
          </a:bodyPr>
          <a:lstStyle/>
          <a:p>
            <a:pPr algn="ctr">
              <a:lnSpc>
                <a:spcPts val="4759"/>
              </a:lnSpc>
            </a:pPr>
            <a:r>
              <a:rPr lang="en-US" sz="3399">
                <a:solidFill>
                  <a:srgbClr val="FEFEFE"/>
                </a:solidFill>
                <a:latin typeface="Canva Sans"/>
              </a:rPr>
              <a:t>Although Thanksgiving holiday on November has highest sales than the other holiday, December has the highest growth sales happening before Christmas in 2010 and 2011. It stated that in 2012, October become the highest MoM sales growth because we don't have sales data on December 2012.</a:t>
            </a:r>
          </a:p>
          <a:p>
            <a:pPr algn="ctr">
              <a:lnSpc>
                <a:spcPts val="4759"/>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24CCD"/>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011264"/>
            <a:ext cx="9529927" cy="4264471"/>
          </a:xfrm>
          <a:custGeom>
            <a:avLst/>
            <a:gdLst/>
            <a:ahLst/>
            <a:cxnLst/>
            <a:rect r="r" b="b" t="t" l="l"/>
            <a:pathLst>
              <a:path h="4264471" w="9529927">
                <a:moveTo>
                  <a:pt x="0" y="0"/>
                </a:moveTo>
                <a:lnTo>
                  <a:pt x="9529927" y="0"/>
                </a:lnTo>
                <a:lnTo>
                  <a:pt x="9529927" y="4264472"/>
                </a:lnTo>
                <a:lnTo>
                  <a:pt x="0" y="4264472"/>
                </a:lnTo>
                <a:lnTo>
                  <a:pt x="0" y="0"/>
                </a:lnTo>
                <a:close/>
              </a:path>
            </a:pathLst>
          </a:custGeom>
          <a:blipFill>
            <a:blip r:embed="rId2"/>
            <a:stretch>
              <a:fillRect l="0" t="0" r="0" b="0"/>
            </a:stretch>
          </a:blipFill>
        </p:spPr>
      </p:sp>
      <p:sp>
        <p:nvSpPr>
          <p:cNvPr name="TextBox 3" id="3"/>
          <p:cNvSpPr txBox="true"/>
          <p:nvPr/>
        </p:nvSpPr>
        <p:spPr>
          <a:xfrm rot="0">
            <a:off x="6374500" y="638667"/>
            <a:ext cx="7327999" cy="862317"/>
          </a:xfrm>
          <a:prstGeom prst="rect">
            <a:avLst/>
          </a:prstGeom>
        </p:spPr>
        <p:txBody>
          <a:bodyPr anchor="t" rtlCol="false" tIns="0" lIns="0" bIns="0" rIns="0">
            <a:spAutoFit/>
          </a:bodyPr>
          <a:lstStyle/>
          <a:p>
            <a:pPr algn="ctr" marL="0" indent="0" lvl="0">
              <a:lnSpc>
                <a:spcPts val="6020"/>
              </a:lnSpc>
              <a:spcBef>
                <a:spcPct val="0"/>
              </a:spcBef>
            </a:pPr>
            <a:r>
              <a:rPr lang="en-US" sz="4300">
                <a:solidFill>
                  <a:srgbClr val="FEFEFE"/>
                </a:solidFill>
                <a:latin typeface="Agrandir Wide Thin Bold"/>
              </a:rPr>
              <a:t>Quarterly Growth Rate</a:t>
            </a:r>
          </a:p>
        </p:txBody>
      </p:sp>
      <p:sp>
        <p:nvSpPr>
          <p:cNvPr name="TextBox 4" id="4"/>
          <p:cNvSpPr txBox="true"/>
          <p:nvPr/>
        </p:nvSpPr>
        <p:spPr>
          <a:xfrm rot="0">
            <a:off x="11008010" y="3669051"/>
            <a:ext cx="6575982" cy="2910797"/>
          </a:xfrm>
          <a:prstGeom prst="rect">
            <a:avLst/>
          </a:prstGeom>
        </p:spPr>
        <p:txBody>
          <a:bodyPr anchor="t" rtlCol="false" tIns="0" lIns="0" bIns="0" rIns="0">
            <a:spAutoFit/>
          </a:bodyPr>
          <a:lstStyle/>
          <a:p>
            <a:pPr marL="518523" indent="-259261" lvl="1">
              <a:lnSpc>
                <a:spcPts val="3362"/>
              </a:lnSpc>
              <a:buFont typeface="Arial"/>
              <a:buChar char="•"/>
            </a:pPr>
            <a:r>
              <a:rPr lang="en-US" sz="2401">
                <a:solidFill>
                  <a:srgbClr val="FEFEFE"/>
                </a:solidFill>
                <a:latin typeface="Canva Sans"/>
              </a:rPr>
              <a:t>Understanding the quarterly growth rate is crucial for business. It helps compare against competitors and industry standards.</a:t>
            </a:r>
          </a:p>
          <a:p>
            <a:pPr marL="518523" indent="-259261" lvl="1">
              <a:lnSpc>
                <a:spcPts val="3362"/>
              </a:lnSpc>
              <a:buFont typeface="Arial"/>
              <a:buChar char="•"/>
            </a:pPr>
            <a:r>
              <a:rPr lang="en-US" sz="2401">
                <a:solidFill>
                  <a:srgbClr val="FEFEFE"/>
                </a:solidFill>
                <a:latin typeface="Canva Sans"/>
              </a:rPr>
              <a:t>The store with the best quarterly rate in Q3 was store 7, with a growth rate of 13.3307%.</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24CCD"/>
        </a:solidFill>
      </p:bgPr>
    </p:bg>
    <p:spTree>
      <p:nvGrpSpPr>
        <p:cNvPr id="1" name=""/>
        <p:cNvGrpSpPr/>
        <p:nvPr/>
      </p:nvGrpSpPr>
      <p:grpSpPr>
        <a:xfrm>
          <a:off x="0" y="0"/>
          <a:ext cx="0" cy="0"/>
          <a:chOff x="0" y="0"/>
          <a:chExt cx="0" cy="0"/>
        </a:xfrm>
      </p:grpSpPr>
      <p:sp>
        <p:nvSpPr>
          <p:cNvPr name="Freeform 2" id="2"/>
          <p:cNvSpPr/>
          <p:nvPr/>
        </p:nvSpPr>
        <p:spPr>
          <a:xfrm flipH="false" flipV="false" rot="0">
            <a:off x="2315338" y="536492"/>
            <a:ext cx="13657324" cy="6208890"/>
          </a:xfrm>
          <a:custGeom>
            <a:avLst/>
            <a:gdLst/>
            <a:ahLst/>
            <a:cxnLst/>
            <a:rect r="r" b="b" t="t" l="l"/>
            <a:pathLst>
              <a:path h="6208890" w="13657324">
                <a:moveTo>
                  <a:pt x="0" y="0"/>
                </a:moveTo>
                <a:lnTo>
                  <a:pt x="13657324" y="0"/>
                </a:lnTo>
                <a:lnTo>
                  <a:pt x="13657324" y="6208889"/>
                </a:lnTo>
                <a:lnTo>
                  <a:pt x="0" y="6208889"/>
                </a:lnTo>
                <a:lnTo>
                  <a:pt x="0" y="0"/>
                </a:lnTo>
                <a:close/>
              </a:path>
            </a:pathLst>
          </a:custGeom>
          <a:blipFill>
            <a:blip r:embed="rId2"/>
            <a:stretch>
              <a:fillRect l="0" t="0" r="0" b="0"/>
            </a:stretch>
          </a:blipFill>
        </p:spPr>
      </p:sp>
      <p:sp>
        <p:nvSpPr>
          <p:cNvPr name="TextBox 3" id="3"/>
          <p:cNvSpPr txBox="true"/>
          <p:nvPr/>
        </p:nvSpPr>
        <p:spPr>
          <a:xfrm rot="0">
            <a:off x="2529948" y="7428222"/>
            <a:ext cx="13228104" cy="1657806"/>
          </a:xfrm>
          <a:prstGeom prst="rect">
            <a:avLst/>
          </a:prstGeom>
        </p:spPr>
        <p:txBody>
          <a:bodyPr anchor="t" rtlCol="false" tIns="0" lIns="0" bIns="0" rIns="0">
            <a:spAutoFit/>
          </a:bodyPr>
          <a:lstStyle/>
          <a:p>
            <a:pPr algn="ctr">
              <a:lnSpc>
                <a:spcPts val="3326"/>
              </a:lnSpc>
              <a:spcBef>
                <a:spcPct val="0"/>
              </a:spcBef>
            </a:pPr>
            <a:r>
              <a:rPr lang="en-US" sz="2598">
                <a:solidFill>
                  <a:srgbClr val="FFFFFF"/>
                </a:solidFill>
                <a:latin typeface="DM Sans"/>
              </a:rPr>
              <a:t>Visualizing the weekly sales of Store 20, the store with the highest sales, reveals clear seasonality patterns. To leverage this insight, we aim to construct an ARIMA model for forecasting Store 20's weekly sales. This model can then be extrapolated to predict sales for other stores as well.</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24CCD"/>
        </a:solidFill>
      </p:bgPr>
    </p:bg>
    <p:spTree>
      <p:nvGrpSpPr>
        <p:cNvPr id="1" name=""/>
        <p:cNvGrpSpPr/>
        <p:nvPr/>
      </p:nvGrpSpPr>
      <p:grpSpPr>
        <a:xfrm>
          <a:off x="0" y="0"/>
          <a:ext cx="0" cy="0"/>
          <a:chOff x="0" y="0"/>
          <a:chExt cx="0" cy="0"/>
        </a:xfrm>
      </p:grpSpPr>
      <p:sp>
        <p:nvSpPr>
          <p:cNvPr name="Freeform 2" id="2"/>
          <p:cNvSpPr/>
          <p:nvPr/>
        </p:nvSpPr>
        <p:spPr>
          <a:xfrm flipH="false" flipV="false" rot="0">
            <a:off x="824107" y="1938011"/>
            <a:ext cx="9242171" cy="6272132"/>
          </a:xfrm>
          <a:custGeom>
            <a:avLst/>
            <a:gdLst/>
            <a:ahLst/>
            <a:cxnLst/>
            <a:rect r="r" b="b" t="t" l="l"/>
            <a:pathLst>
              <a:path h="6272132" w="9242171">
                <a:moveTo>
                  <a:pt x="0" y="0"/>
                </a:moveTo>
                <a:lnTo>
                  <a:pt x="9242171" y="0"/>
                </a:lnTo>
                <a:lnTo>
                  <a:pt x="9242171" y="6272132"/>
                </a:lnTo>
                <a:lnTo>
                  <a:pt x="0" y="6272132"/>
                </a:lnTo>
                <a:lnTo>
                  <a:pt x="0" y="0"/>
                </a:lnTo>
                <a:close/>
              </a:path>
            </a:pathLst>
          </a:custGeom>
          <a:blipFill>
            <a:blip r:embed="rId2"/>
            <a:stretch>
              <a:fillRect l="0" t="0" r="0" b="0"/>
            </a:stretch>
          </a:blipFill>
        </p:spPr>
      </p:sp>
      <p:sp>
        <p:nvSpPr>
          <p:cNvPr name="TextBox 3" id="3"/>
          <p:cNvSpPr txBox="true"/>
          <p:nvPr/>
        </p:nvSpPr>
        <p:spPr>
          <a:xfrm rot="0">
            <a:off x="10268901" y="3126202"/>
            <a:ext cx="7461944" cy="3848127"/>
          </a:xfrm>
          <a:prstGeom prst="rect">
            <a:avLst/>
          </a:prstGeom>
        </p:spPr>
        <p:txBody>
          <a:bodyPr anchor="t" rtlCol="false" tIns="0" lIns="0" bIns="0" rIns="0">
            <a:spAutoFit/>
          </a:bodyPr>
          <a:lstStyle/>
          <a:p>
            <a:pPr algn="just" marL="598233" indent="-299116" lvl="1">
              <a:lnSpc>
                <a:spcPts val="3879"/>
              </a:lnSpc>
              <a:buFont typeface="Arial"/>
              <a:buChar char="•"/>
            </a:pPr>
            <a:r>
              <a:rPr lang="en-US" sz="2770">
                <a:solidFill>
                  <a:srgbClr val="FEFEFE"/>
                </a:solidFill>
                <a:latin typeface="Canva Sans"/>
              </a:rPr>
              <a:t>To draw the ARIMA model, we first need to have the Autocorrelation and Partial Autocorrelation model.</a:t>
            </a:r>
          </a:p>
          <a:p>
            <a:pPr algn="just" marL="598233" indent="-299116" lvl="1">
              <a:lnSpc>
                <a:spcPts val="3879"/>
              </a:lnSpc>
              <a:buFont typeface="Arial"/>
              <a:buChar char="•"/>
            </a:pPr>
            <a:r>
              <a:rPr lang="en-US" sz="2770">
                <a:solidFill>
                  <a:srgbClr val="FEFEFE"/>
                </a:solidFill>
                <a:latin typeface="Canva Sans"/>
              </a:rPr>
              <a:t>From the Autocorrelation and Partial Autocorrelation graphs, we get the p,d,q values.</a:t>
            </a:r>
          </a:p>
          <a:p>
            <a:pPr algn="just" marL="598233" indent="-299116" lvl="1">
              <a:lnSpc>
                <a:spcPts val="3879"/>
              </a:lnSpc>
              <a:buFont typeface="Arial"/>
              <a:buChar char="•"/>
            </a:pPr>
            <a:r>
              <a:rPr lang="en-US" sz="2770">
                <a:solidFill>
                  <a:srgbClr val="FEFEFE"/>
                </a:solidFill>
                <a:latin typeface="Canva Sans"/>
              </a:rPr>
              <a:t>We can use these p,d, and q values in the ARIMA model for trend analysis.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24CCD"/>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432537"/>
            <a:ext cx="9299041" cy="6730193"/>
          </a:xfrm>
          <a:custGeom>
            <a:avLst/>
            <a:gdLst/>
            <a:ahLst/>
            <a:cxnLst/>
            <a:rect r="r" b="b" t="t" l="l"/>
            <a:pathLst>
              <a:path h="6730193" w="9299041">
                <a:moveTo>
                  <a:pt x="0" y="0"/>
                </a:moveTo>
                <a:lnTo>
                  <a:pt x="9299041" y="0"/>
                </a:lnTo>
                <a:lnTo>
                  <a:pt x="9299041" y="6730193"/>
                </a:lnTo>
                <a:lnTo>
                  <a:pt x="0" y="6730193"/>
                </a:lnTo>
                <a:lnTo>
                  <a:pt x="0" y="0"/>
                </a:lnTo>
                <a:close/>
              </a:path>
            </a:pathLst>
          </a:custGeom>
          <a:blipFill>
            <a:blip r:embed="rId2"/>
            <a:stretch>
              <a:fillRect l="0" t="0" r="0" b="0"/>
            </a:stretch>
          </a:blipFill>
        </p:spPr>
      </p:sp>
      <p:sp>
        <p:nvSpPr>
          <p:cNvPr name="TextBox 3" id="3"/>
          <p:cNvSpPr txBox="true"/>
          <p:nvPr/>
        </p:nvSpPr>
        <p:spPr>
          <a:xfrm rot="0">
            <a:off x="11158297" y="2782175"/>
            <a:ext cx="6101003" cy="4232839"/>
          </a:xfrm>
          <a:prstGeom prst="rect">
            <a:avLst/>
          </a:prstGeom>
        </p:spPr>
        <p:txBody>
          <a:bodyPr anchor="t" rtlCol="false" tIns="0" lIns="0" bIns="0" rIns="0">
            <a:spAutoFit/>
          </a:bodyPr>
          <a:lstStyle/>
          <a:p>
            <a:pPr algn="just">
              <a:lnSpc>
                <a:spcPts val="3723"/>
              </a:lnSpc>
            </a:pPr>
            <a:r>
              <a:rPr lang="en-US" sz="2908">
                <a:solidFill>
                  <a:srgbClr val="FEFEFE"/>
                </a:solidFill>
                <a:latin typeface="DM Sans"/>
              </a:rPr>
              <a:t>From the visualization, we can see that the forecasted value matches the actual value.</a:t>
            </a:r>
          </a:p>
          <a:p>
            <a:pPr algn="just">
              <a:lnSpc>
                <a:spcPts val="3723"/>
              </a:lnSpc>
            </a:pPr>
            <a:r>
              <a:rPr lang="en-US" sz="2908">
                <a:solidFill>
                  <a:srgbClr val="FEFEFE"/>
                </a:solidFill>
                <a:latin typeface="DM Sans"/>
              </a:rPr>
              <a:t>And then calculating the </a:t>
            </a:r>
          </a:p>
          <a:p>
            <a:pPr algn="just">
              <a:lnSpc>
                <a:spcPts val="3723"/>
              </a:lnSpc>
            </a:pPr>
            <a:r>
              <a:rPr lang="en-US" sz="2908">
                <a:solidFill>
                  <a:srgbClr val="FEFEFE"/>
                </a:solidFill>
                <a:latin typeface="DM Sans"/>
              </a:rPr>
              <a:t>Mean Absolute Percentage Error we get MAPE is 8.52%</a:t>
            </a:r>
          </a:p>
          <a:p>
            <a:pPr algn="just">
              <a:lnSpc>
                <a:spcPts val="3723"/>
              </a:lnSpc>
            </a:pPr>
          </a:p>
          <a:p>
            <a:pPr algn="just">
              <a:lnSpc>
                <a:spcPts val="3723"/>
              </a:lnSpc>
              <a:spcBef>
                <a:spcPct val="0"/>
              </a:spcBef>
            </a:pPr>
            <a:r>
              <a:rPr lang="en-US" sz="2908">
                <a:solidFill>
                  <a:srgbClr val="FEFEFE"/>
                </a:solidFill>
                <a:latin typeface="DM Sans"/>
              </a:rPr>
              <a:t>This help us understand that the model is a good fit.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24CCD"/>
        </a:solidFill>
      </p:bgPr>
    </p:bg>
    <p:spTree>
      <p:nvGrpSpPr>
        <p:cNvPr id="1" name=""/>
        <p:cNvGrpSpPr/>
        <p:nvPr/>
      </p:nvGrpSpPr>
      <p:grpSpPr>
        <a:xfrm>
          <a:off x="0" y="0"/>
          <a:ext cx="0" cy="0"/>
          <a:chOff x="0" y="0"/>
          <a:chExt cx="0" cy="0"/>
        </a:xfrm>
      </p:grpSpPr>
      <p:sp>
        <p:nvSpPr>
          <p:cNvPr name="Freeform 2" id="2"/>
          <p:cNvSpPr/>
          <p:nvPr/>
        </p:nvSpPr>
        <p:spPr>
          <a:xfrm flipH="false" flipV="false" rot="0">
            <a:off x="832375" y="1163521"/>
            <a:ext cx="9512742" cy="8094779"/>
          </a:xfrm>
          <a:custGeom>
            <a:avLst/>
            <a:gdLst/>
            <a:ahLst/>
            <a:cxnLst/>
            <a:rect r="r" b="b" t="t" l="l"/>
            <a:pathLst>
              <a:path h="8094779" w="9512742">
                <a:moveTo>
                  <a:pt x="0" y="0"/>
                </a:moveTo>
                <a:lnTo>
                  <a:pt x="9512742" y="0"/>
                </a:lnTo>
                <a:lnTo>
                  <a:pt x="9512742" y="8094779"/>
                </a:lnTo>
                <a:lnTo>
                  <a:pt x="0" y="8094779"/>
                </a:lnTo>
                <a:lnTo>
                  <a:pt x="0" y="0"/>
                </a:lnTo>
                <a:close/>
              </a:path>
            </a:pathLst>
          </a:custGeom>
          <a:blipFill>
            <a:blip r:embed="rId2"/>
            <a:stretch>
              <a:fillRect l="0" t="0" r="0" b="0"/>
            </a:stretch>
          </a:blipFill>
        </p:spPr>
      </p:sp>
      <p:sp>
        <p:nvSpPr>
          <p:cNvPr name="TextBox 3" id="3"/>
          <p:cNvSpPr txBox="true"/>
          <p:nvPr/>
        </p:nvSpPr>
        <p:spPr>
          <a:xfrm rot="0">
            <a:off x="11245287" y="3040693"/>
            <a:ext cx="7042713" cy="5007175"/>
          </a:xfrm>
          <a:prstGeom prst="rect">
            <a:avLst/>
          </a:prstGeom>
        </p:spPr>
        <p:txBody>
          <a:bodyPr anchor="t" rtlCol="false" tIns="0" lIns="0" bIns="0" rIns="0">
            <a:spAutoFit/>
          </a:bodyPr>
          <a:lstStyle/>
          <a:p>
            <a:pPr algn="ctr">
              <a:lnSpc>
                <a:spcPts val="4003"/>
              </a:lnSpc>
            </a:pPr>
            <a:r>
              <a:rPr lang="en-US" sz="3127">
                <a:solidFill>
                  <a:srgbClr val="FFFFFF"/>
                </a:solidFill>
                <a:latin typeface="DM Sans"/>
              </a:rPr>
              <a:t>We obtain the following results by drafting a simple OLS model with Weekly Sales as the dependent variable and all the other variables as the independent variable.</a:t>
            </a:r>
          </a:p>
          <a:p>
            <a:pPr algn="ctr">
              <a:lnSpc>
                <a:spcPts val="4003"/>
              </a:lnSpc>
            </a:pPr>
            <a:r>
              <a:rPr lang="en-US" sz="3127">
                <a:solidFill>
                  <a:srgbClr val="FFFFFF"/>
                </a:solidFill>
                <a:latin typeface="DM Sans"/>
              </a:rPr>
              <a:t>These observations show that all the variables except holiday_flag are significant at the 5% level.</a:t>
            </a:r>
          </a:p>
          <a:p>
            <a:pPr algn="ctr">
              <a:lnSpc>
                <a:spcPts val="4003"/>
              </a:lnSpc>
            </a:pPr>
          </a:p>
          <a:p>
            <a:pPr algn="ctr">
              <a:lnSpc>
                <a:spcPts val="4003"/>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24CCD"/>
        </a:solidFill>
      </p:bgPr>
    </p:bg>
    <p:spTree>
      <p:nvGrpSpPr>
        <p:cNvPr id="1" name=""/>
        <p:cNvGrpSpPr/>
        <p:nvPr/>
      </p:nvGrpSpPr>
      <p:grpSpPr>
        <a:xfrm>
          <a:off x="0" y="0"/>
          <a:ext cx="0" cy="0"/>
          <a:chOff x="0" y="0"/>
          <a:chExt cx="0" cy="0"/>
        </a:xfrm>
      </p:grpSpPr>
      <p:sp>
        <p:nvSpPr>
          <p:cNvPr name="Freeform 2" id="2"/>
          <p:cNvSpPr/>
          <p:nvPr/>
        </p:nvSpPr>
        <p:spPr>
          <a:xfrm flipH="false" flipV="false" rot="0">
            <a:off x="783972" y="2210000"/>
            <a:ext cx="8360028" cy="7311978"/>
          </a:xfrm>
          <a:custGeom>
            <a:avLst/>
            <a:gdLst/>
            <a:ahLst/>
            <a:cxnLst/>
            <a:rect r="r" b="b" t="t" l="l"/>
            <a:pathLst>
              <a:path h="7311978" w="8360028">
                <a:moveTo>
                  <a:pt x="0" y="0"/>
                </a:moveTo>
                <a:lnTo>
                  <a:pt x="8360028" y="0"/>
                </a:lnTo>
                <a:lnTo>
                  <a:pt x="8360028" y="7311977"/>
                </a:lnTo>
                <a:lnTo>
                  <a:pt x="0" y="7311977"/>
                </a:lnTo>
                <a:lnTo>
                  <a:pt x="0" y="0"/>
                </a:lnTo>
                <a:close/>
              </a:path>
            </a:pathLst>
          </a:custGeom>
          <a:blipFill>
            <a:blip r:embed="rId2"/>
            <a:stretch>
              <a:fillRect l="0" t="0" r="0" b="0"/>
            </a:stretch>
          </a:blipFill>
        </p:spPr>
      </p:sp>
      <p:sp>
        <p:nvSpPr>
          <p:cNvPr name="Freeform 3" id="3"/>
          <p:cNvSpPr/>
          <p:nvPr/>
        </p:nvSpPr>
        <p:spPr>
          <a:xfrm flipH="false" flipV="false" rot="0">
            <a:off x="1028700" y="694481"/>
            <a:ext cx="7915809" cy="1218564"/>
          </a:xfrm>
          <a:custGeom>
            <a:avLst/>
            <a:gdLst/>
            <a:ahLst/>
            <a:cxnLst/>
            <a:rect r="r" b="b" t="t" l="l"/>
            <a:pathLst>
              <a:path h="1218564" w="7915809">
                <a:moveTo>
                  <a:pt x="0" y="0"/>
                </a:moveTo>
                <a:lnTo>
                  <a:pt x="7915809" y="0"/>
                </a:lnTo>
                <a:lnTo>
                  <a:pt x="7915809" y="1218564"/>
                </a:lnTo>
                <a:lnTo>
                  <a:pt x="0" y="1218564"/>
                </a:lnTo>
                <a:lnTo>
                  <a:pt x="0" y="0"/>
                </a:lnTo>
                <a:close/>
              </a:path>
            </a:pathLst>
          </a:custGeom>
          <a:blipFill>
            <a:blip r:embed="rId3"/>
            <a:stretch>
              <a:fillRect l="0" t="-10769" r="0" b="-10769"/>
            </a:stretch>
          </a:blipFill>
        </p:spPr>
      </p:sp>
      <p:sp>
        <p:nvSpPr>
          <p:cNvPr name="TextBox 4" id="4"/>
          <p:cNvSpPr txBox="true"/>
          <p:nvPr/>
        </p:nvSpPr>
        <p:spPr>
          <a:xfrm rot="0">
            <a:off x="9879121" y="2181425"/>
            <a:ext cx="7380179" cy="6070579"/>
          </a:xfrm>
          <a:prstGeom prst="rect">
            <a:avLst/>
          </a:prstGeom>
        </p:spPr>
        <p:txBody>
          <a:bodyPr anchor="t" rtlCol="false" tIns="0" lIns="0" bIns="0" rIns="0">
            <a:spAutoFit/>
          </a:bodyPr>
          <a:lstStyle/>
          <a:p>
            <a:pPr algn="ctr">
              <a:lnSpc>
                <a:spcPts val="4402"/>
              </a:lnSpc>
            </a:pPr>
            <a:r>
              <a:rPr lang="en-US" sz="3439">
                <a:solidFill>
                  <a:srgbClr val="FFFFFF"/>
                </a:solidFill>
                <a:latin typeface="DM Sans"/>
              </a:rPr>
              <a:t>We further expanded our analysis to include an interaction term sf that is the product of </a:t>
            </a:r>
            <a:r>
              <a:rPr lang="en-US" sz="3439">
                <a:solidFill>
                  <a:srgbClr val="000000"/>
                </a:solidFill>
                <a:latin typeface="DM Sans Bold"/>
              </a:rPr>
              <a:t>Store*Fuel</a:t>
            </a:r>
            <a:r>
              <a:rPr lang="en-US" sz="3439">
                <a:solidFill>
                  <a:srgbClr val="FFFFFF"/>
                </a:solidFill>
                <a:latin typeface="DM Sans"/>
              </a:rPr>
              <a:t> price to see its effect on the model</a:t>
            </a:r>
          </a:p>
          <a:p>
            <a:pPr algn="ctr">
              <a:lnSpc>
                <a:spcPts val="4402"/>
              </a:lnSpc>
            </a:pPr>
            <a:r>
              <a:rPr lang="en-US" sz="3439">
                <a:solidFill>
                  <a:srgbClr val="FFFFFF"/>
                </a:solidFill>
                <a:latin typeface="DM Sans"/>
              </a:rPr>
              <a:t>From the results, we can conclude that the interaction term has a significant effect on the model.</a:t>
            </a:r>
          </a:p>
          <a:p>
            <a:pPr algn="ctr">
              <a:lnSpc>
                <a:spcPts val="4402"/>
              </a:lnSpc>
            </a:pPr>
          </a:p>
          <a:p>
            <a:pPr algn="ctr">
              <a:lnSpc>
                <a:spcPts val="4402"/>
              </a:lnSpc>
              <a:spcBef>
                <a:spcPct val="0"/>
              </a:spcBef>
            </a:pPr>
            <a:r>
              <a:rPr lang="en-US" sz="3439">
                <a:solidFill>
                  <a:srgbClr val="FFFFFF"/>
                </a:solidFill>
                <a:latin typeface="DM Sans"/>
              </a:rPr>
              <a:t>The only downside is that adding the interaction term makes the Store variable insignificant.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24CCD"/>
        </a:solidFill>
      </p:bgPr>
    </p:bg>
    <p:spTree>
      <p:nvGrpSpPr>
        <p:cNvPr id="1" name=""/>
        <p:cNvGrpSpPr/>
        <p:nvPr/>
      </p:nvGrpSpPr>
      <p:grpSpPr>
        <a:xfrm>
          <a:off x="0" y="0"/>
          <a:ext cx="0" cy="0"/>
          <a:chOff x="0" y="0"/>
          <a:chExt cx="0" cy="0"/>
        </a:xfrm>
      </p:grpSpPr>
      <p:sp>
        <p:nvSpPr>
          <p:cNvPr name="Freeform 2" id="2"/>
          <p:cNvSpPr/>
          <p:nvPr/>
        </p:nvSpPr>
        <p:spPr>
          <a:xfrm flipH="false" flipV="false" rot="0">
            <a:off x="11076388" y="-1046123"/>
            <a:ext cx="7211612" cy="7211612"/>
          </a:xfrm>
          <a:custGeom>
            <a:avLst/>
            <a:gdLst/>
            <a:ahLst/>
            <a:cxnLst/>
            <a:rect r="r" b="b" t="t" l="l"/>
            <a:pathLst>
              <a:path h="7211612" w="7211612">
                <a:moveTo>
                  <a:pt x="0" y="0"/>
                </a:moveTo>
                <a:lnTo>
                  <a:pt x="7211612" y="0"/>
                </a:lnTo>
                <a:lnTo>
                  <a:pt x="7211612" y="7211612"/>
                </a:lnTo>
                <a:lnTo>
                  <a:pt x="0" y="72116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5927705" y="4035878"/>
            <a:ext cx="0" cy="3416189"/>
          </a:xfrm>
          <a:prstGeom prst="line">
            <a:avLst/>
          </a:prstGeom>
          <a:ln cap="flat" w="28575">
            <a:solidFill>
              <a:srgbClr val="FFFFFF"/>
            </a:solidFill>
            <a:prstDash val="solid"/>
            <a:headEnd type="none" len="sm" w="sm"/>
            <a:tailEnd type="none" len="sm" w="sm"/>
          </a:ln>
        </p:spPr>
      </p:sp>
      <p:sp>
        <p:nvSpPr>
          <p:cNvPr name="AutoShape 4" id="4"/>
          <p:cNvSpPr/>
          <p:nvPr/>
        </p:nvSpPr>
        <p:spPr>
          <a:xfrm flipV="true">
            <a:off x="12014180" y="4035878"/>
            <a:ext cx="0" cy="3416189"/>
          </a:xfrm>
          <a:prstGeom prst="line">
            <a:avLst/>
          </a:prstGeom>
          <a:ln cap="flat" w="28575">
            <a:solidFill>
              <a:srgbClr val="FFFFFF"/>
            </a:solidFill>
            <a:prstDash val="solid"/>
            <a:headEnd type="none" len="sm" w="sm"/>
            <a:tailEnd type="none" len="sm" w="sm"/>
          </a:ln>
        </p:spPr>
      </p:sp>
      <p:grpSp>
        <p:nvGrpSpPr>
          <p:cNvPr name="Group 5" id="5"/>
          <p:cNvGrpSpPr/>
          <p:nvPr/>
        </p:nvGrpSpPr>
        <p:grpSpPr>
          <a:xfrm rot="0">
            <a:off x="357337" y="357337"/>
            <a:ext cx="10719051" cy="657076"/>
            <a:chOff x="0" y="0"/>
            <a:chExt cx="14292068" cy="876101"/>
          </a:xfrm>
        </p:grpSpPr>
        <p:sp>
          <p:nvSpPr>
            <p:cNvPr name="AutoShape 6" id="6"/>
            <p:cNvSpPr/>
            <p:nvPr/>
          </p:nvSpPr>
          <p:spPr>
            <a:xfrm rot="0">
              <a:off x="19050" y="0"/>
              <a:ext cx="14273018" cy="0"/>
            </a:xfrm>
            <a:prstGeom prst="line">
              <a:avLst/>
            </a:prstGeom>
            <a:ln cap="flat" w="38100">
              <a:solidFill>
                <a:srgbClr val="47F4F4"/>
              </a:solidFill>
              <a:prstDash val="solid"/>
              <a:headEnd type="none" len="sm" w="sm"/>
              <a:tailEnd type="none" len="sm" w="sm"/>
            </a:ln>
          </p:spPr>
        </p:sp>
        <p:sp>
          <p:nvSpPr>
            <p:cNvPr name="AutoShape 7" id="7"/>
            <p:cNvSpPr/>
            <p:nvPr/>
          </p:nvSpPr>
          <p:spPr>
            <a:xfrm rot="5400000">
              <a:off x="-419000" y="419000"/>
              <a:ext cx="876101" cy="0"/>
            </a:xfrm>
            <a:prstGeom prst="line">
              <a:avLst/>
            </a:prstGeom>
            <a:ln cap="flat" w="38100">
              <a:solidFill>
                <a:srgbClr val="47F4F4"/>
              </a:solidFill>
              <a:prstDash val="solid"/>
              <a:headEnd type="none" len="sm" w="sm"/>
              <a:tailEnd type="none" len="sm" w="sm"/>
            </a:ln>
          </p:spPr>
        </p:sp>
      </p:grpSp>
      <p:sp>
        <p:nvSpPr>
          <p:cNvPr name="AutoShape 8" id="8"/>
          <p:cNvSpPr/>
          <p:nvPr/>
        </p:nvSpPr>
        <p:spPr>
          <a:xfrm rot="-10800000">
            <a:off x="371624" y="9901088"/>
            <a:ext cx="17544751" cy="0"/>
          </a:xfrm>
          <a:prstGeom prst="line">
            <a:avLst/>
          </a:prstGeom>
          <a:ln cap="flat" w="28575">
            <a:solidFill>
              <a:srgbClr val="47F4F4"/>
            </a:solidFill>
            <a:prstDash val="solid"/>
            <a:headEnd type="none" len="sm" w="sm"/>
            <a:tailEnd type="none" len="sm" w="sm"/>
          </a:ln>
        </p:spPr>
      </p:sp>
      <p:sp>
        <p:nvSpPr>
          <p:cNvPr name="AutoShape 9" id="9"/>
          <p:cNvSpPr/>
          <p:nvPr/>
        </p:nvSpPr>
        <p:spPr>
          <a:xfrm rot="-5400000">
            <a:off x="17587838" y="9586838"/>
            <a:ext cx="657076" cy="0"/>
          </a:xfrm>
          <a:prstGeom prst="line">
            <a:avLst/>
          </a:prstGeom>
          <a:ln cap="flat" w="28575">
            <a:solidFill>
              <a:srgbClr val="47F4F4"/>
            </a:solidFill>
            <a:prstDash val="solid"/>
            <a:headEnd type="none" len="sm" w="sm"/>
            <a:tailEnd type="none" len="sm" w="sm"/>
          </a:ln>
        </p:spPr>
      </p:sp>
      <p:sp>
        <p:nvSpPr>
          <p:cNvPr name="AutoShape 10" id="10"/>
          <p:cNvSpPr/>
          <p:nvPr/>
        </p:nvSpPr>
        <p:spPr>
          <a:xfrm rot="-5400000">
            <a:off x="43086" y="9586838"/>
            <a:ext cx="657076" cy="0"/>
          </a:xfrm>
          <a:prstGeom prst="line">
            <a:avLst/>
          </a:prstGeom>
          <a:ln cap="flat" w="28575">
            <a:solidFill>
              <a:srgbClr val="47F4F4"/>
            </a:solidFill>
            <a:prstDash val="solid"/>
            <a:headEnd type="none" len="sm" w="sm"/>
            <a:tailEnd type="none" len="sm" w="sm"/>
          </a:ln>
        </p:spPr>
      </p:sp>
      <p:sp>
        <p:nvSpPr>
          <p:cNvPr name="TextBox 11" id="11"/>
          <p:cNvSpPr txBox="true"/>
          <p:nvPr/>
        </p:nvSpPr>
        <p:spPr>
          <a:xfrm rot="0">
            <a:off x="886955" y="1202751"/>
            <a:ext cx="10875502" cy="1524000"/>
          </a:xfrm>
          <a:prstGeom prst="rect">
            <a:avLst/>
          </a:prstGeom>
        </p:spPr>
        <p:txBody>
          <a:bodyPr anchor="t" rtlCol="false" tIns="0" lIns="0" bIns="0" rIns="0">
            <a:spAutoFit/>
          </a:bodyPr>
          <a:lstStyle/>
          <a:p>
            <a:pPr algn="l" marL="0" indent="0" lvl="0">
              <a:lnSpc>
                <a:spcPts val="10199"/>
              </a:lnSpc>
              <a:spcBef>
                <a:spcPct val="0"/>
              </a:spcBef>
            </a:pPr>
            <a:r>
              <a:rPr lang="en-US" sz="8499">
                <a:solidFill>
                  <a:srgbClr val="FFFFFF"/>
                </a:solidFill>
                <a:latin typeface="Agrandir Wide Thin Bold"/>
              </a:rPr>
              <a:t>Presentors</a:t>
            </a:r>
          </a:p>
        </p:txBody>
      </p:sp>
      <p:sp>
        <p:nvSpPr>
          <p:cNvPr name="TextBox 12" id="12"/>
          <p:cNvSpPr txBox="true"/>
          <p:nvPr/>
        </p:nvSpPr>
        <p:spPr>
          <a:xfrm rot="0">
            <a:off x="1401086" y="5344296"/>
            <a:ext cx="2976809" cy="885825"/>
          </a:xfrm>
          <a:prstGeom prst="rect">
            <a:avLst/>
          </a:prstGeom>
        </p:spPr>
        <p:txBody>
          <a:bodyPr anchor="t" rtlCol="false" tIns="0" lIns="0" bIns="0" rIns="0">
            <a:spAutoFit/>
          </a:bodyPr>
          <a:lstStyle/>
          <a:p>
            <a:pPr algn="l" marL="0" indent="0" lvl="0">
              <a:lnSpc>
                <a:spcPts val="5999"/>
              </a:lnSpc>
              <a:spcBef>
                <a:spcPct val="0"/>
              </a:spcBef>
            </a:pPr>
            <a:r>
              <a:rPr lang="en-US" sz="4999">
                <a:solidFill>
                  <a:srgbClr val="47F4F4"/>
                </a:solidFill>
                <a:latin typeface="Agrandir Wide Thin Bold"/>
              </a:rPr>
              <a:t>Group 6</a:t>
            </a:r>
          </a:p>
        </p:txBody>
      </p:sp>
      <p:sp>
        <p:nvSpPr>
          <p:cNvPr name="TextBox 13" id="13"/>
          <p:cNvSpPr txBox="true"/>
          <p:nvPr/>
        </p:nvSpPr>
        <p:spPr>
          <a:xfrm rot="0">
            <a:off x="6324706" y="4418465"/>
            <a:ext cx="5141301" cy="2785111"/>
          </a:xfrm>
          <a:prstGeom prst="rect">
            <a:avLst/>
          </a:prstGeom>
        </p:spPr>
        <p:txBody>
          <a:bodyPr anchor="t" rtlCol="false" tIns="0" lIns="0" bIns="0" rIns="0">
            <a:spAutoFit/>
          </a:bodyPr>
          <a:lstStyle/>
          <a:p>
            <a:pPr marL="647695" indent="-323848" lvl="1">
              <a:lnSpc>
                <a:spcPts val="4469"/>
              </a:lnSpc>
              <a:buFont typeface="Arial"/>
              <a:buChar char="•"/>
            </a:pPr>
            <a:r>
              <a:rPr lang="en-US" sz="2999">
                <a:solidFill>
                  <a:srgbClr val="FFFFFF"/>
                </a:solidFill>
                <a:latin typeface="DM Sans"/>
              </a:rPr>
              <a:t>Abhay Vaidian</a:t>
            </a:r>
          </a:p>
          <a:p>
            <a:pPr marL="647695" indent="-323848" lvl="1">
              <a:lnSpc>
                <a:spcPts val="4469"/>
              </a:lnSpc>
              <a:buFont typeface="Arial"/>
              <a:buChar char="•"/>
            </a:pPr>
            <a:r>
              <a:rPr lang="en-US" sz="2999">
                <a:solidFill>
                  <a:srgbClr val="FFFFFF"/>
                </a:solidFill>
                <a:latin typeface="DM Sans"/>
              </a:rPr>
              <a:t>Akshaya Ananthakrishnan</a:t>
            </a:r>
          </a:p>
          <a:p>
            <a:pPr marL="647695" indent="-323848" lvl="1">
              <a:lnSpc>
                <a:spcPts val="4469"/>
              </a:lnSpc>
              <a:buFont typeface="Arial"/>
              <a:buChar char="•"/>
            </a:pPr>
            <a:r>
              <a:rPr lang="en-US" sz="2999">
                <a:solidFill>
                  <a:srgbClr val="FFFFFF"/>
                </a:solidFill>
                <a:latin typeface="DM Sans"/>
              </a:rPr>
              <a:t>Akshaya Sivakumar</a:t>
            </a:r>
          </a:p>
          <a:p>
            <a:pPr algn="l" marL="647695" indent="-323848" lvl="1">
              <a:lnSpc>
                <a:spcPts val="4469"/>
              </a:lnSpc>
              <a:spcBef>
                <a:spcPct val="0"/>
              </a:spcBef>
              <a:buFont typeface="Arial"/>
              <a:buChar char="•"/>
            </a:pPr>
            <a:r>
              <a:rPr lang="en-US" sz="2999">
                <a:solidFill>
                  <a:srgbClr val="FFFFFF"/>
                </a:solidFill>
                <a:latin typeface="DM Sans"/>
              </a:rPr>
              <a:t>Harish Sathiyanarayanan</a:t>
            </a:r>
          </a:p>
        </p:txBody>
      </p:sp>
      <p:sp>
        <p:nvSpPr>
          <p:cNvPr name="TextBox 14" id="14"/>
          <p:cNvSpPr txBox="true"/>
          <p:nvPr/>
        </p:nvSpPr>
        <p:spPr>
          <a:xfrm rot="0">
            <a:off x="12409467" y="4418466"/>
            <a:ext cx="5141301" cy="2785110"/>
          </a:xfrm>
          <a:prstGeom prst="rect">
            <a:avLst/>
          </a:prstGeom>
        </p:spPr>
        <p:txBody>
          <a:bodyPr anchor="t" rtlCol="false" tIns="0" lIns="0" bIns="0" rIns="0">
            <a:spAutoFit/>
          </a:bodyPr>
          <a:lstStyle/>
          <a:p>
            <a:pPr marL="647700" indent="-323850" lvl="1">
              <a:lnSpc>
                <a:spcPts val="4470"/>
              </a:lnSpc>
              <a:buFont typeface="Arial"/>
              <a:buChar char="•"/>
            </a:pPr>
            <a:r>
              <a:rPr lang="en-US" sz="3000">
                <a:solidFill>
                  <a:srgbClr val="FFFFFF"/>
                </a:solidFill>
                <a:latin typeface="DM Sans"/>
              </a:rPr>
              <a:t>Mohammed Zulfiqar Tabassi</a:t>
            </a:r>
          </a:p>
          <a:p>
            <a:pPr marL="647700" indent="-323850" lvl="1">
              <a:lnSpc>
                <a:spcPts val="4470"/>
              </a:lnSpc>
              <a:buFont typeface="Arial"/>
              <a:buChar char="•"/>
            </a:pPr>
            <a:r>
              <a:rPr lang="en-US" sz="3000">
                <a:solidFill>
                  <a:srgbClr val="FFFFFF"/>
                </a:solidFill>
                <a:latin typeface="DM Sans"/>
              </a:rPr>
              <a:t>Rakshit Mathur</a:t>
            </a:r>
          </a:p>
          <a:p>
            <a:pPr marL="647700" indent="-323850" lvl="1">
              <a:lnSpc>
                <a:spcPts val="4470"/>
              </a:lnSpc>
              <a:buFont typeface="Arial"/>
              <a:buChar char="•"/>
            </a:pPr>
            <a:r>
              <a:rPr lang="en-US" sz="3000">
                <a:solidFill>
                  <a:srgbClr val="FFFFFF"/>
                </a:solidFill>
                <a:latin typeface="DM Sans"/>
              </a:rPr>
              <a:t>Sriram Vegesana</a:t>
            </a:r>
          </a:p>
          <a:p>
            <a:pPr marL="647700" indent="-323850" lvl="1">
              <a:lnSpc>
                <a:spcPts val="4470"/>
              </a:lnSpc>
              <a:buFont typeface="Arial"/>
              <a:buChar char="•"/>
            </a:pPr>
            <a:r>
              <a:rPr lang="en-US" sz="3000">
                <a:solidFill>
                  <a:srgbClr val="FFFFFF"/>
                </a:solidFill>
                <a:latin typeface="DM Sans"/>
              </a:rPr>
              <a:t>Vidhi Jain</a:t>
            </a:r>
          </a:p>
        </p:txBody>
      </p:sp>
    </p:spTree>
  </p:cSld>
  <p:clrMapOvr>
    <a:masterClrMapping/>
  </p:clrMapOvr>
</p:sld>
</file>

<file path=ppt/slides/slide20.xml><?xml version="1.0" encoding="utf-8"?>
<p:sld xmlns:p="http://schemas.openxmlformats.org/presentationml/2006/main" xmlns:a="http://schemas.openxmlformats.org/drawingml/2006/main">
  <p:cSld>
    <p:bg>
      <p:bgPr>
        <a:solidFill>
          <a:srgbClr val="124CCD"/>
        </a:solidFill>
      </p:bgPr>
    </p:bg>
    <p:spTree>
      <p:nvGrpSpPr>
        <p:cNvPr id="1" name=""/>
        <p:cNvGrpSpPr/>
        <p:nvPr/>
      </p:nvGrpSpPr>
      <p:grpSpPr>
        <a:xfrm>
          <a:off x="0" y="0"/>
          <a:ext cx="0" cy="0"/>
          <a:chOff x="0" y="0"/>
          <a:chExt cx="0" cy="0"/>
        </a:xfrm>
      </p:grpSpPr>
      <p:sp>
        <p:nvSpPr>
          <p:cNvPr name="TextBox 2" id="2"/>
          <p:cNvSpPr txBox="true"/>
          <p:nvPr/>
        </p:nvSpPr>
        <p:spPr>
          <a:xfrm rot="0">
            <a:off x="1502803" y="3429953"/>
            <a:ext cx="15926053" cy="3540454"/>
          </a:xfrm>
          <a:prstGeom prst="rect">
            <a:avLst/>
          </a:prstGeom>
        </p:spPr>
        <p:txBody>
          <a:bodyPr anchor="t" rtlCol="false" tIns="0" lIns="0" bIns="0" rIns="0">
            <a:spAutoFit/>
          </a:bodyPr>
          <a:lstStyle/>
          <a:p>
            <a:pPr algn="ctr">
              <a:lnSpc>
                <a:spcPts val="4001"/>
              </a:lnSpc>
            </a:pPr>
            <a:r>
              <a:rPr lang="en-US" sz="3126">
                <a:solidFill>
                  <a:srgbClr val="FFFFFF"/>
                </a:solidFill>
                <a:latin typeface="DM Sans"/>
              </a:rPr>
              <a:t>From our Analysis so far, we have found that there is a seasonality trend followed in the data, and also, a regular regression model gives good results with all the variables having a significant impact on the model.</a:t>
            </a:r>
          </a:p>
          <a:p>
            <a:pPr algn="ctr">
              <a:lnSpc>
                <a:spcPts val="4001"/>
              </a:lnSpc>
            </a:pPr>
            <a:r>
              <a:rPr lang="en-US" sz="3126">
                <a:solidFill>
                  <a:srgbClr val="FFFFFF"/>
                </a:solidFill>
                <a:latin typeface="DM Sans"/>
              </a:rPr>
              <a:t>Hence, the final step was to devise a pooled OLS model on the Panel data for all the stores.</a:t>
            </a:r>
          </a:p>
          <a:p>
            <a:pPr algn="ctr">
              <a:lnSpc>
                <a:spcPts val="4001"/>
              </a:lnSpc>
            </a:pPr>
          </a:p>
          <a:p>
            <a:pPr algn="ctr">
              <a:lnSpc>
                <a:spcPts val="4001"/>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24CCD"/>
        </a:solidFill>
      </p:bgPr>
    </p:bg>
    <p:spTree>
      <p:nvGrpSpPr>
        <p:cNvPr id="1" name=""/>
        <p:cNvGrpSpPr/>
        <p:nvPr/>
      </p:nvGrpSpPr>
      <p:grpSpPr>
        <a:xfrm>
          <a:off x="0" y="0"/>
          <a:ext cx="0" cy="0"/>
          <a:chOff x="0" y="0"/>
          <a:chExt cx="0" cy="0"/>
        </a:xfrm>
      </p:grpSpPr>
      <p:sp>
        <p:nvSpPr>
          <p:cNvPr name="Freeform 2" id="2"/>
          <p:cNvSpPr/>
          <p:nvPr/>
        </p:nvSpPr>
        <p:spPr>
          <a:xfrm flipH="false" flipV="false" rot="0">
            <a:off x="3060094" y="1664670"/>
            <a:ext cx="12898564" cy="8622330"/>
          </a:xfrm>
          <a:custGeom>
            <a:avLst/>
            <a:gdLst/>
            <a:ahLst/>
            <a:cxnLst/>
            <a:rect r="r" b="b" t="t" l="l"/>
            <a:pathLst>
              <a:path h="8622330" w="12898564">
                <a:moveTo>
                  <a:pt x="0" y="0"/>
                </a:moveTo>
                <a:lnTo>
                  <a:pt x="12898564" y="0"/>
                </a:lnTo>
                <a:lnTo>
                  <a:pt x="12898564" y="8622330"/>
                </a:lnTo>
                <a:lnTo>
                  <a:pt x="0" y="8622330"/>
                </a:lnTo>
                <a:lnTo>
                  <a:pt x="0" y="0"/>
                </a:lnTo>
                <a:close/>
              </a:path>
            </a:pathLst>
          </a:custGeom>
          <a:blipFill>
            <a:blip r:embed="rId2"/>
            <a:stretch>
              <a:fillRect l="-561" t="0" r="-561" b="-7057"/>
            </a:stretch>
          </a:blipFill>
        </p:spPr>
      </p:sp>
      <p:sp>
        <p:nvSpPr>
          <p:cNvPr name="TextBox 3" id="3"/>
          <p:cNvSpPr txBox="true"/>
          <p:nvPr/>
        </p:nvSpPr>
        <p:spPr>
          <a:xfrm rot="0">
            <a:off x="6116896" y="159703"/>
            <a:ext cx="6054209"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Panel data</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124CCD"/>
        </a:solidFill>
      </p:bgPr>
    </p:bg>
    <p:spTree>
      <p:nvGrpSpPr>
        <p:cNvPr id="1" name=""/>
        <p:cNvGrpSpPr/>
        <p:nvPr/>
      </p:nvGrpSpPr>
      <p:grpSpPr>
        <a:xfrm>
          <a:off x="0" y="0"/>
          <a:ext cx="0" cy="0"/>
          <a:chOff x="0" y="0"/>
          <a:chExt cx="0" cy="0"/>
        </a:xfrm>
      </p:grpSpPr>
      <p:sp>
        <p:nvSpPr>
          <p:cNvPr name="Freeform 2" id="2"/>
          <p:cNvSpPr/>
          <p:nvPr/>
        </p:nvSpPr>
        <p:spPr>
          <a:xfrm flipH="false" flipV="false" rot="0">
            <a:off x="550039" y="1081580"/>
            <a:ext cx="16709261" cy="4061920"/>
          </a:xfrm>
          <a:custGeom>
            <a:avLst/>
            <a:gdLst/>
            <a:ahLst/>
            <a:cxnLst/>
            <a:rect r="r" b="b" t="t" l="l"/>
            <a:pathLst>
              <a:path h="4061920" w="16709261">
                <a:moveTo>
                  <a:pt x="0" y="0"/>
                </a:moveTo>
                <a:lnTo>
                  <a:pt x="16709261" y="0"/>
                </a:lnTo>
                <a:lnTo>
                  <a:pt x="16709261" y="4061920"/>
                </a:lnTo>
                <a:lnTo>
                  <a:pt x="0" y="4061920"/>
                </a:lnTo>
                <a:lnTo>
                  <a:pt x="0" y="0"/>
                </a:lnTo>
                <a:close/>
              </a:path>
            </a:pathLst>
          </a:custGeom>
          <a:blipFill>
            <a:blip r:embed="rId2"/>
            <a:stretch>
              <a:fillRect l="0" t="0" r="0" b="0"/>
            </a:stretch>
          </a:blipFill>
        </p:spPr>
      </p:sp>
      <p:sp>
        <p:nvSpPr>
          <p:cNvPr name="Freeform 3" id="3"/>
          <p:cNvSpPr/>
          <p:nvPr/>
        </p:nvSpPr>
        <p:spPr>
          <a:xfrm flipH="false" flipV="false" rot="0">
            <a:off x="550039" y="5607833"/>
            <a:ext cx="11430947" cy="4004904"/>
          </a:xfrm>
          <a:custGeom>
            <a:avLst/>
            <a:gdLst/>
            <a:ahLst/>
            <a:cxnLst/>
            <a:rect r="r" b="b" t="t" l="l"/>
            <a:pathLst>
              <a:path h="4004904" w="11430947">
                <a:moveTo>
                  <a:pt x="0" y="0"/>
                </a:moveTo>
                <a:lnTo>
                  <a:pt x="11430947" y="0"/>
                </a:lnTo>
                <a:lnTo>
                  <a:pt x="11430947" y="4004905"/>
                </a:lnTo>
                <a:lnTo>
                  <a:pt x="0" y="4004905"/>
                </a:lnTo>
                <a:lnTo>
                  <a:pt x="0" y="0"/>
                </a:lnTo>
                <a:close/>
              </a:path>
            </a:pathLst>
          </a:custGeom>
          <a:blipFill>
            <a:blip r:embed="rId3"/>
            <a:stretch>
              <a:fillRect l="0" t="0" r="0" b="0"/>
            </a:stretch>
          </a:blipFill>
        </p:spPr>
      </p:sp>
      <p:sp>
        <p:nvSpPr>
          <p:cNvPr name="TextBox 4" id="4"/>
          <p:cNvSpPr txBox="true"/>
          <p:nvPr/>
        </p:nvSpPr>
        <p:spPr>
          <a:xfrm rot="0">
            <a:off x="0" y="141605"/>
            <a:ext cx="9452715"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Pooled OLS Model testing</a:t>
            </a:r>
          </a:p>
        </p:txBody>
      </p:sp>
      <p:sp>
        <p:nvSpPr>
          <p:cNvPr name="TextBox 5" id="5"/>
          <p:cNvSpPr txBox="true"/>
          <p:nvPr/>
        </p:nvSpPr>
        <p:spPr>
          <a:xfrm rot="0">
            <a:off x="12202715" y="5541158"/>
            <a:ext cx="6085285" cy="4780915"/>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If p value less than alpha (0.05), then there is no heteroskedasticity vice versa. Because p value is 3.53 that more than 0.05, so there is violation in heteroskedasticity</a:t>
            </a:r>
          </a:p>
          <a:p>
            <a:pPr algn="ctr">
              <a:lnSpc>
                <a:spcPts val="4759"/>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124CCD"/>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419197"/>
            <a:ext cx="13010319" cy="3267253"/>
          </a:xfrm>
          <a:custGeom>
            <a:avLst/>
            <a:gdLst/>
            <a:ahLst/>
            <a:cxnLst/>
            <a:rect r="r" b="b" t="t" l="l"/>
            <a:pathLst>
              <a:path h="3267253" w="13010319">
                <a:moveTo>
                  <a:pt x="0" y="0"/>
                </a:moveTo>
                <a:lnTo>
                  <a:pt x="13010319" y="0"/>
                </a:lnTo>
                <a:lnTo>
                  <a:pt x="13010319" y="3267253"/>
                </a:lnTo>
                <a:lnTo>
                  <a:pt x="0" y="3267253"/>
                </a:lnTo>
                <a:lnTo>
                  <a:pt x="0" y="0"/>
                </a:lnTo>
                <a:close/>
              </a:path>
            </a:pathLst>
          </a:custGeom>
          <a:blipFill>
            <a:blip r:embed="rId2"/>
            <a:stretch>
              <a:fillRect l="0" t="0" r="0" b="0"/>
            </a:stretch>
          </a:blipFill>
        </p:spPr>
      </p:sp>
      <p:sp>
        <p:nvSpPr>
          <p:cNvPr name="TextBox 3" id="3"/>
          <p:cNvSpPr txBox="true"/>
          <p:nvPr/>
        </p:nvSpPr>
        <p:spPr>
          <a:xfrm rot="0">
            <a:off x="1028700" y="141605"/>
            <a:ext cx="9452715"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Pooled OLS Model testing</a:t>
            </a:r>
          </a:p>
        </p:txBody>
      </p:sp>
      <p:sp>
        <p:nvSpPr>
          <p:cNvPr name="TextBox 4" id="4"/>
          <p:cNvSpPr txBox="true"/>
          <p:nvPr/>
        </p:nvSpPr>
        <p:spPr>
          <a:xfrm rot="0">
            <a:off x="1028700" y="4819967"/>
            <a:ext cx="16760694" cy="418084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The Durbin-Watson statistic is 0.1126, which is much less than 2. This suggests a strong positive autocorrelation among the residuals. Such a result can invalidate the statistical tests of significance that assume independence of residuals, leading to unreliable coefficient estimates and other inferential statistics.</a:t>
            </a:r>
          </a:p>
          <a:p>
            <a:pPr algn="ctr">
              <a:lnSpc>
                <a:spcPts val="4759"/>
              </a:lnSpc>
            </a:pPr>
          </a:p>
          <a:p>
            <a:pPr algn="ctr">
              <a:lnSpc>
                <a:spcPts val="4759"/>
              </a:lnSpc>
            </a:pPr>
            <a:r>
              <a:rPr lang="en-US" sz="3399">
                <a:solidFill>
                  <a:srgbClr val="FFFFFF"/>
                </a:solidFill>
                <a:latin typeface="Canva Sans"/>
              </a:rPr>
              <a:t>Well here we will use Fixed Effect and Random Effect method.</a:t>
            </a:r>
          </a:p>
          <a:p>
            <a:pPr algn="ctr">
              <a:lnSpc>
                <a:spcPts val="4759"/>
              </a:lnSpc>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124CCD"/>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205188"/>
            <a:ext cx="12089661" cy="3569649"/>
          </a:xfrm>
          <a:custGeom>
            <a:avLst/>
            <a:gdLst/>
            <a:ahLst/>
            <a:cxnLst/>
            <a:rect r="r" b="b" t="t" l="l"/>
            <a:pathLst>
              <a:path h="3569649" w="12089661">
                <a:moveTo>
                  <a:pt x="0" y="0"/>
                </a:moveTo>
                <a:lnTo>
                  <a:pt x="12089661" y="0"/>
                </a:lnTo>
                <a:lnTo>
                  <a:pt x="12089661" y="3569649"/>
                </a:lnTo>
                <a:lnTo>
                  <a:pt x="0" y="3569649"/>
                </a:lnTo>
                <a:lnTo>
                  <a:pt x="0" y="0"/>
                </a:lnTo>
                <a:close/>
              </a:path>
            </a:pathLst>
          </a:custGeom>
          <a:blipFill>
            <a:blip r:embed="rId2"/>
            <a:stretch>
              <a:fillRect l="0" t="0" r="0" b="0"/>
            </a:stretch>
          </a:blipFill>
        </p:spPr>
      </p:sp>
      <p:sp>
        <p:nvSpPr>
          <p:cNvPr name="Freeform 3" id="3"/>
          <p:cNvSpPr/>
          <p:nvPr/>
        </p:nvSpPr>
        <p:spPr>
          <a:xfrm flipH="false" flipV="false" rot="0">
            <a:off x="1028700" y="6186814"/>
            <a:ext cx="9194138" cy="2663526"/>
          </a:xfrm>
          <a:custGeom>
            <a:avLst/>
            <a:gdLst/>
            <a:ahLst/>
            <a:cxnLst/>
            <a:rect r="r" b="b" t="t" l="l"/>
            <a:pathLst>
              <a:path h="2663526" w="9194138">
                <a:moveTo>
                  <a:pt x="0" y="0"/>
                </a:moveTo>
                <a:lnTo>
                  <a:pt x="9194138" y="0"/>
                </a:lnTo>
                <a:lnTo>
                  <a:pt x="9194138" y="2663527"/>
                </a:lnTo>
                <a:lnTo>
                  <a:pt x="0" y="2663527"/>
                </a:lnTo>
                <a:lnTo>
                  <a:pt x="0" y="0"/>
                </a:lnTo>
                <a:close/>
              </a:path>
            </a:pathLst>
          </a:custGeom>
          <a:blipFill>
            <a:blip r:embed="rId3"/>
            <a:stretch>
              <a:fillRect l="0" t="0" r="-11987" b="0"/>
            </a:stretch>
          </a:blipFill>
        </p:spPr>
      </p:sp>
      <p:sp>
        <p:nvSpPr>
          <p:cNvPr name="TextBox 4" id="4"/>
          <p:cNvSpPr txBox="true"/>
          <p:nvPr/>
        </p:nvSpPr>
        <p:spPr>
          <a:xfrm rot="0">
            <a:off x="0" y="141605"/>
            <a:ext cx="17259300"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Fixed effect or Random effect (Hausman test)</a:t>
            </a:r>
          </a:p>
        </p:txBody>
      </p:sp>
      <p:sp>
        <p:nvSpPr>
          <p:cNvPr name="TextBox 5" id="5"/>
          <p:cNvSpPr txBox="true"/>
          <p:nvPr/>
        </p:nvSpPr>
        <p:spPr>
          <a:xfrm rot="0">
            <a:off x="1028700" y="4708162"/>
            <a:ext cx="6997686" cy="1297678"/>
          </a:xfrm>
          <a:prstGeom prst="rect">
            <a:avLst/>
          </a:prstGeom>
        </p:spPr>
        <p:txBody>
          <a:bodyPr anchor="t" rtlCol="false" tIns="0" lIns="0" bIns="0" rIns="0">
            <a:spAutoFit/>
          </a:bodyPr>
          <a:lstStyle/>
          <a:p>
            <a:pPr>
              <a:lnSpc>
                <a:spcPts val="5260"/>
              </a:lnSpc>
            </a:pPr>
            <a:r>
              <a:rPr lang="en-US" sz="3757">
                <a:solidFill>
                  <a:srgbClr val="FFFFFF"/>
                </a:solidFill>
                <a:latin typeface="Canva Sans"/>
              </a:rPr>
              <a:t>H0: The preferred model is RE</a:t>
            </a:r>
          </a:p>
          <a:p>
            <a:pPr>
              <a:lnSpc>
                <a:spcPts val="5260"/>
              </a:lnSpc>
            </a:pPr>
            <a:r>
              <a:rPr lang="en-US" sz="3757">
                <a:solidFill>
                  <a:srgbClr val="FFFFFF"/>
                </a:solidFill>
                <a:latin typeface="Canva Sans"/>
              </a:rPr>
              <a:t>H1:  The preferred model is FE </a:t>
            </a:r>
          </a:p>
        </p:txBody>
      </p:sp>
      <p:sp>
        <p:nvSpPr>
          <p:cNvPr name="TextBox 6" id="6"/>
          <p:cNvSpPr txBox="true"/>
          <p:nvPr/>
        </p:nvSpPr>
        <p:spPr>
          <a:xfrm rot="0">
            <a:off x="10222838" y="6120139"/>
            <a:ext cx="7863441" cy="3713841"/>
          </a:xfrm>
          <a:prstGeom prst="rect">
            <a:avLst/>
          </a:prstGeom>
        </p:spPr>
        <p:txBody>
          <a:bodyPr anchor="t" rtlCol="false" tIns="0" lIns="0" bIns="0" rIns="0">
            <a:spAutoFit/>
          </a:bodyPr>
          <a:lstStyle/>
          <a:p>
            <a:pPr algn="ctr">
              <a:lnSpc>
                <a:spcPts val="4940"/>
              </a:lnSpc>
            </a:pPr>
            <a:r>
              <a:rPr lang="en-US" sz="3528">
                <a:solidFill>
                  <a:srgbClr val="FFFFFF"/>
                </a:solidFill>
                <a:latin typeface="Canva Sans"/>
              </a:rPr>
              <a:t>Given the p-value &gt; 0.05 , it suggests that the random effects model might be suitable since it allows for generalizing inferences beyond the sample used in the study.</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124CCD"/>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726247"/>
            <a:ext cx="9641242" cy="8345246"/>
          </a:xfrm>
          <a:custGeom>
            <a:avLst/>
            <a:gdLst/>
            <a:ahLst/>
            <a:cxnLst/>
            <a:rect r="r" b="b" t="t" l="l"/>
            <a:pathLst>
              <a:path h="8345246" w="9641242">
                <a:moveTo>
                  <a:pt x="0" y="0"/>
                </a:moveTo>
                <a:lnTo>
                  <a:pt x="9641242" y="0"/>
                </a:lnTo>
                <a:lnTo>
                  <a:pt x="9641242" y="8345246"/>
                </a:lnTo>
                <a:lnTo>
                  <a:pt x="0" y="8345246"/>
                </a:lnTo>
                <a:lnTo>
                  <a:pt x="0" y="0"/>
                </a:lnTo>
                <a:close/>
              </a:path>
            </a:pathLst>
          </a:custGeom>
          <a:blipFill>
            <a:blip r:embed="rId2"/>
            <a:stretch>
              <a:fillRect l="0" t="0" r="0" b="0"/>
            </a:stretch>
          </a:blipFill>
        </p:spPr>
      </p:sp>
      <p:sp>
        <p:nvSpPr>
          <p:cNvPr name="TextBox 3" id="3"/>
          <p:cNvSpPr txBox="true"/>
          <p:nvPr/>
        </p:nvSpPr>
        <p:spPr>
          <a:xfrm rot="0">
            <a:off x="1028700" y="159703"/>
            <a:ext cx="12643962"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Results Interpretation</a:t>
            </a:r>
          </a:p>
        </p:txBody>
      </p:sp>
      <p:sp>
        <p:nvSpPr>
          <p:cNvPr name="TextBox 4" id="4"/>
          <p:cNvSpPr txBox="true"/>
          <p:nvPr/>
        </p:nvSpPr>
        <p:spPr>
          <a:xfrm rot="0">
            <a:off x="10916838" y="2419667"/>
            <a:ext cx="6951284" cy="4780915"/>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We see here that all independent variable (Temperature, CPI, Fuel Price and Unemployemnet) are significant on Weekly Sales. Although these relationship has significant correlation, the slopes are small, so is R2.</a:t>
            </a:r>
          </a:p>
          <a:p>
            <a:pPr algn="ctr">
              <a:lnSpc>
                <a:spcPts val="4759"/>
              </a:lnSpc>
            </a:pPr>
          </a:p>
        </p:txBody>
      </p:sp>
    </p:spTree>
  </p:cSld>
  <p:clrMapOvr>
    <a:masterClrMapping/>
  </p:clrMapOvr>
</p:sld>
</file>

<file path=ppt/slides/slide26.xml><?xml version="1.0" encoding="utf-8"?>
<p:sld xmlns:p="http://schemas.openxmlformats.org/presentationml/2006/main" xmlns:a="http://schemas.openxmlformats.org/drawingml/2006/main">
  <p:cSld>
    <p:bg>
      <p:bgPr>
        <a:solidFill>
          <a:srgbClr val="124CCD"/>
        </a:solidFill>
      </p:bgPr>
    </p:bg>
    <p:spTree>
      <p:nvGrpSpPr>
        <p:cNvPr id="1" name=""/>
        <p:cNvGrpSpPr/>
        <p:nvPr/>
      </p:nvGrpSpPr>
      <p:grpSpPr>
        <a:xfrm>
          <a:off x="0" y="0"/>
          <a:ext cx="0" cy="0"/>
          <a:chOff x="0" y="0"/>
          <a:chExt cx="0" cy="0"/>
        </a:xfrm>
      </p:grpSpPr>
      <p:sp>
        <p:nvSpPr>
          <p:cNvPr name="TextBox 2" id="2"/>
          <p:cNvSpPr txBox="true"/>
          <p:nvPr/>
        </p:nvSpPr>
        <p:spPr>
          <a:xfrm rot="0">
            <a:off x="1028700" y="2131874"/>
            <a:ext cx="15841008" cy="7807887"/>
          </a:xfrm>
          <a:prstGeom prst="rect">
            <a:avLst/>
          </a:prstGeom>
        </p:spPr>
        <p:txBody>
          <a:bodyPr anchor="t" rtlCol="false" tIns="0" lIns="0" bIns="0" rIns="0">
            <a:spAutoFit/>
          </a:bodyPr>
          <a:lstStyle/>
          <a:p>
            <a:pPr algn="just">
              <a:lnSpc>
                <a:spcPts val="3430"/>
              </a:lnSpc>
            </a:pPr>
          </a:p>
          <a:p>
            <a:pPr algn="just" marL="571200" indent="-285600" lvl="1">
              <a:lnSpc>
                <a:spcPts val="3703"/>
              </a:lnSpc>
              <a:buFont typeface="Arial"/>
              <a:buChar char="•"/>
            </a:pPr>
            <a:r>
              <a:rPr lang="en-US" sz="2645">
                <a:solidFill>
                  <a:srgbClr val="FFFFFF"/>
                </a:solidFill>
                <a:latin typeface="Canva Sans"/>
              </a:rPr>
              <a:t>There is seasonal component in sales through holiday date, so the management have to taking into account the seasonal to stocking, merchandising, marketing etc. decision.</a:t>
            </a:r>
          </a:p>
          <a:p>
            <a:pPr algn="just">
              <a:lnSpc>
                <a:spcPts val="3703"/>
              </a:lnSpc>
            </a:pPr>
          </a:p>
          <a:p>
            <a:pPr algn="just" marL="571200" indent="-285600" lvl="1">
              <a:lnSpc>
                <a:spcPts val="3703"/>
              </a:lnSpc>
              <a:buFont typeface="Arial"/>
              <a:buChar char="•"/>
            </a:pPr>
            <a:r>
              <a:rPr lang="en-US" sz="2645">
                <a:solidFill>
                  <a:srgbClr val="FFFFFF"/>
                </a:solidFill>
                <a:latin typeface="Canva Sans"/>
              </a:rPr>
              <a:t>Although Thanksgiving Holiday in November contributed more sales than other holiday, it seems that December has higher MoM growth sales happening before Christmas.</a:t>
            </a:r>
          </a:p>
          <a:p>
            <a:pPr algn="just">
              <a:lnSpc>
                <a:spcPts val="3703"/>
              </a:lnSpc>
            </a:pPr>
          </a:p>
          <a:p>
            <a:pPr algn="just" marL="571200" indent="-285600" lvl="1">
              <a:lnSpc>
                <a:spcPts val="3703"/>
              </a:lnSpc>
              <a:buFont typeface="Arial"/>
              <a:buChar char="•"/>
            </a:pPr>
            <a:r>
              <a:rPr lang="en-US" sz="2645">
                <a:solidFill>
                  <a:srgbClr val="FFFFFF"/>
                </a:solidFill>
                <a:latin typeface="Canva Sans"/>
              </a:rPr>
              <a:t>Store 20 indeed has a high sales volume for 3 years. However, it's growth has been dominated by holiday date. Forecasting weekly sales of store 20 the results match the actual value.</a:t>
            </a:r>
          </a:p>
          <a:p>
            <a:pPr algn="just">
              <a:lnSpc>
                <a:spcPts val="3703"/>
              </a:lnSpc>
            </a:pPr>
          </a:p>
          <a:p>
            <a:pPr algn="just" marL="571200" indent="-285600" lvl="1">
              <a:lnSpc>
                <a:spcPts val="3703"/>
              </a:lnSpc>
              <a:buFont typeface="Arial"/>
              <a:buChar char="•"/>
            </a:pPr>
            <a:r>
              <a:rPr lang="en-US" sz="2645">
                <a:solidFill>
                  <a:srgbClr val="FFFFFF"/>
                </a:solidFill>
                <a:latin typeface="Canva Sans"/>
              </a:rPr>
              <a:t>Simple OLS regression model shows that all the variables have a significant impact on Sales.</a:t>
            </a:r>
          </a:p>
          <a:p>
            <a:pPr algn="just">
              <a:lnSpc>
                <a:spcPts val="3703"/>
              </a:lnSpc>
            </a:pPr>
          </a:p>
          <a:p>
            <a:pPr algn="just" marL="571200" indent="-285600" lvl="1">
              <a:lnSpc>
                <a:spcPts val="3703"/>
              </a:lnSpc>
              <a:buFont typeface="Arial"/>
              <a:buChar char="•"/>
            </a:pPr>
            <a:r>
              <a:rPr lang="en-US" sz="2645">
                <a:solidFill>
                  <a:srgbClr val="FFFFFF"/>
                </a:solidFill>
                <a:latin typeface="Canva Sans"/>
              </a:rPr>
              <a:t>Using econometrics (panel regression method), we found that macroeconomic condition have significant relationship with weekly_sales even though it has small slope and R2. It means that there are external factor outside the model greatly affecting Walmart sales. Possibly it can be the customer buying behaviour, social factor, technology and other issue.</a:t>
            </a:r>
          </a:p>
          <a:p>
            <a:pPr algn="just">
              <a:lnSpc>
                <a:spcPts val="3157"/>
              </a:lnSpc>
            </a:pPr>
          </a:p>
        </p:txBody>
      </p:sp>
      <p:sp>
        <p:nvSpPr>
          <p:cNvPr name="TextBox 3" id="3"/>
          <p:cNvSpPr txBox="true"/>
          <p:nvPr/>
        </p:nvSpPr>
        <p:spPr>
          <a:xfrm rot="0">
            <a:off x="1028700" y="252769"/>
            <a:ext cx="8565894" cy="1549811"/>
          </a:xfrm>
          <a:prstGeom prst="rect">
            <a:avLst/>
          </a:prstGeom>
        </p:spPr>
        <p:txBody>
          <a:bodyPr anchor="t" rtlCol="false" tIns="0" lIns="0" bIns="0" rIns="0">
            <a:spAutoFit/>
          </a:bodyPr>
          <a:lstStyle/>
          <a:p>
            <a:pPr algn="ctr">
              <a:lnSpc>
                <a:spcPts val="12725"/>
              </a:lnSpc>
            </a:pPr>
            <a:r>
              <a:rPr lang="en-US" sz="9089">
                <a:solidFill>
                  <a:srgbClr val="FFFFFF"/>
                </a:solidFill>
                <a:latin typeface="Canva Sans Bold"/>
              </a:rPr>
              <a:t>Conclusions: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124CCD"/>
        </a:solidFill>
      </p:bgPr>
    </p:bg>
    <p:spTree>
      <p:nvGrpSpPr>
        <p:cNvPr id="1" name=""/>
        <p:cNvGrpSpPr/>
        <p:nvPr/>
      </p:nvGrpSpPr>
      <p:grpSpPr>
        <a:xfrm>
          <a:off x="0" y="0"/>
          <a:ext cx="0" cy="0"/>
          <a:chOff x="0" y="0"/>
          <a:chExt cx="0" cy="0"/>
        </a:xfrm>
      </p:grpSpPr>
      <p:grpSp>
        <p:nvGrpSpPr>
          <p:cNvPr name="Group 2" id="2"/>
          <p:cNvGrpSpPr/>
          <p:nvPr/>
        </p:nvGrpSpPr>
        <p:grpSpPr>
          <a:xfrm rot="0">
            <a:off x="357337" y="357337"/>
            <a:ext cx="17573326" cy="657076"/>
            <a:chOff x="0" y="0"/>
            <a:chExt cx="23431102" cy="876101"/>
          </a:xfrm>
        </p:grpSpPr>
        <p:sp>
          <p:nvSpPr>
            <p:cNvPr name="AutoShape 3" id="3"/>
            <p:cNvSpPr/>
            <p:nvPr/>
          </p:nvSpPr>
          <p:spPr>
            <a:xfrm rot="0">
              <a:off x="19050" y="0"/>
              <a:ext cx="23393002" cy="0"/>
            </a:xfrm>
            <a:prstGeom prst="line">
              <a:avLst/>
            </a:prstGeom>
            <a:ln cap="flat" w="38100">
              <a:solidFill>
                <a:srgbClr val="47F4F4"/>
              </a:solidFill>
              <a:prstDash val="solid"/>
              <a:headEnd type="none" len="sm" w="sm"/>
              <a:tailEnd type="none" len="sm" w="sm"/>
            </a:ln>
          </p:spPr>
        </p:sp>
        <p:sp>
          <p:nvSpPr>
            <p:cNvPr name="AutoShape 4" id="4"/>
            <p:cNvSpPr/>
            <p:nvPr/>
          </p:nvSpPr>
          <p:spPr>
            <a:xfrm rot="5400000">
              <a:off x="-419000" y="419000"/>
              <a:ext cx="876101" cy="0"/>
            </a:xfrm>
            <a:prstGeom prst="line">
              <a:avLst/>
            </a:prstGeom>
            <a:ln cap="flat" w="38100">
              <a:solidFill>
                <a:srgbClr val="47F4F4"/>
              </a:solidFill>
              <a:prstDash val="solid"/>
              <a:headEnd type="none" len="sm" w="sm"/>
              <a:tailEnd type="none" len="sm" w="sm"/>
            </a:ln>
          </p:spPr>
        </p:sp>
        <p:sp>
          <p:nvSpPr>
            <p:cNvPr name="AutoShape 5" id="5"/>
            <p:cNvSpPr/>
            <p:nvPr/>
          </p:nvSpPr>
          <p:spPr>
            <a:xfrm rot="5400000">
              <a:off x="22974001" y="419000"/>
              <a:ext cx="876101" cy="0"/>
            </a:xfrm>
            <a:prstGeom prst="line">
              <a:avLst/>
            </a:prstGeom>
            <a:ln cap="flat" w="38100">
              <a:solidFill>
                <a:srgbClr val="47F4F4"/>
              </a:solidFill>
              <a:prstDash val="solid"/>
              <a:headEnd type="none" len="sm" w="sm"/>
              <a:tailEnd type="none" len="sm" w="sm"/>
            </a:ln>
          </p:spPr>
        </p:sp>
      </p:grpSp>
      <p:grpSp>
        <p:nvGrpSpPr>
          <p:cNvPr name="Group 6" id="6"/>
          <p:cNvGrpSpPr/>
          <p:nvPr/>
        </p:nvGrpSpPr>
        <p:grpSpPr>
          <a:xfrm rot="-10800000">
            <a:off x="357337" y="9272588"/>
            <a:ext cx="17573326" cy="657076"/>
            <a:chOff x="0" y="0"/>
            <a:chExt cx="23431102" cy="876101"/>
          </a:xfrm>
        </p:grpSpPr>
        <p:sp>
          <p:nvSpPr>
            <p:cNvPr name="AutoShape 7" id="7"/>
            <p:cNvSpPr/>
            <p:nvPr/>
          </p:nvSpPr>
          <p:spPr>
            <a:xfrm rot="0">
              <a:off x="19050" y="0"/>
              <a:ext cx="23393002" cy="0"/>
            </a:xfrm>
            <a:prstGeom prst="line">
              <a:avLst/>
            </a:prstGeom>
            <a:ln cap="flat" w="38100">
              <a:solidFill>
                <a:srgbClr val="47F4F4"/>
              </a:solidFill>
              <a:prstDash val="solid"/>
              <a:headEnd type="none" len="sm" w="sm"/>
              <a:tailEnd type="none" len="sm" w="sm"/>
            </a:ln>
          </p:spPr>
        </p:sp>
        <p:sp>
          <p:nvSpPr>
            <p:cNvPr name="AutoShape 8" id="8"/>
            <p:cNvSpPr/>
            <p:nvPr/>
          </p:nvSpPr>
          <p:spPr>
            <a:xfrm rot="5400000">
              <a:off x="-419000" y="419000"/>
              <a:ext cx="876101" cy="0"/>
            </a:xfrm>
            <a:prstGeom prst="line">
              <a:avLst/>
            </a:prstGeom>
            <a:ln cap="flat" w="38100">
              <a:solidFill>
                <a:srgbClr val="47F4F4"/>
              </a:solidFill>
              <a:prstDash val="solid"/>
              <a:headEnd type="none" len="sm" w="sm"/>
              <a:tailEnd type="none" len="sm" w="sm"/>
            </a:ln>
          </p:spPr>
        </p:sp>
        <p:sp>
          <p:nvSpPr>
            <p:cNvPr name="AutoShape 9" id="9"/>
            <p:cNvSpPr/>
            <p:nvPr/>
          </p:nvSpPr>
          <p:spPr>
            <a:xfrm rot="5400000">
              <a:off x="22974001" y="419000"/>
              <a:ext cx="876101" cy="0"/>
            </a:xfrm>
            <a:prstGeom prst="line">
              <a:avLst/>
            </a:prstGeom>
            <a:ln cap="flat" w="38100">
              <a:solidFill>
                <a:srgbClr val="47F4F4"/>
              </a:solidFill>
              <a:prstDash val="solid"/>
              <a:headEnd type="none" len="sm" w="sm"/>
              <a:tailEnd type="none" len="sm" w="sm"/>
            </a:ln>
          </p:spPr>
        </p:sp>
      </p:grpSp>
      <p:sp>
        <p:nvSpPr>
          <p:cNvPr name="Freeform 10" id="10"/>
          <p:cNvSpPr/>
          <p:nvPr/>
        </p:nvSpPr>
        <p:spPr>
          <a:xfrm flipH="false" flipV="false" rot="0">
            <a:off x="3178441" y="5982448"/>
            <a:ext cx="11931118" cy="8807335"/>
          </a:xfrm>
          <a:custGeom>
            <a:avLst/>
            <a:gdLst/>
            <a:ahLst/>
            <a:cxnLst/>
            <a:rect r="r" b="b" t="t" l="l"/>
            <a:pathLst>
              <a:path h="8807335" w="11931118">
                <a:moveTo>
                  <a:pt x="0" y="0"/>
                </a:moveTo>
                <a:lnTo>
                  <a:pt x="11931118" y="0"/>
                </a:lnTo>
                <a:lnTo>
                  <a:pt x="11931118" y="8807335"/>
                </a:lnTo>
                <a:lnTo>
                  <a:pt x="0" y="88073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3178441" y="-4502783"/>
            <a:ext cx="11931118" cy="8807335"/>
          </a:xfrm>
          <a:custGeom>
            <a:avLst/>
            <a:gdLst/>
            <a:ahLst/>
            <a:cxnLst/>
            <a:rect r="r" b="b" t="t" l="l"/>
            <a:pathLst>
              <a:path h="8807335" w="11931118">
                <a:moveTo>
                  <a:pt x="0" y="0"/>
                </a:moveTo>
                <a:lnTo>
                  <a:pt x="11931118" y="0"/>
                </a:lnTo>
                <a:lnTo>
                  <a:pt x="11931118" y="8807335"/>
                </a:lnTo>
                <a:lnTo>
                  <a:pt x="0" y="88073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2054680" y="3362325"/>
            <a:ext cx="14178639" cy="3076575"/>
          </a:xfrm>
          <a:prstGeom prst="rect">
            <a:avLst/>
          </a:prstGeom>
        </p:spPr>
        <p:txBody>
          <a:bodyPr anchor="t" rtlCol="false" tIns="0" lIns="0" bIns="0" rIns="0">
            <a:spAutoFit/>
          </a:bodyPr>
          <a:lstStyle/>
          <a:p>
            <a:pPr algn="ctr" marL="0" indent="0" lvl="0">
              <a:lnSpc>
                <a:spcPts val="20400"/>
              </a:lnSpc>
              <a:spcBef>
                <a:spcPct val="0"/>
              </a:spcBef>
            </a:pPr>
            <a:r>
              <a:rPr lang="en-US" sz="17000" u="none">
                <a:solidFill>
                  <a:srgbClr val="FFFFFF"/>
                </a:solidFill>
                <a:latin typeface="Agrandir Wide Thin 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24CCD"/>
        </a:solidFill>
      </p:bgPr>
    </p:bg>
    <p:spTree>
      <p:nvGrpSpPr>
        <p:cNvPr id="1" name=""/>
        <p:cNvGrpSpPr/>
        <p:nvPr/>
      </p:nvGrpSpPr>
      <p:grpSpPr>
        <a:xfrm>
          <a:off x="0" y="0"/>
          <a:ext cx="0" cy="0"/>
          <a:chOff x="0" y="0"/>
          <a:chExt cx="0" cy="0"/>
        </a:xfrm>
      </p:grpSpPr>
      <p:sp>
        <p:nvSpPr>
          <p:cNvPr name="Freeform 2" id="2"/>
          <p:cNvSpPr/>
          <p:nvPr/>
        </p:nvSpPr>
        <p:spPr>
          <a:xfrm flipH="false" flipV="false" rot="-8314825">
            <a:off x="-6883148" y="3165651"/>
            <a:ext cx="13766295" cy="13766295"/>
          </a:xfrm>
          <a:custGeom>
            <a:avLst/>
            <a:gdLst/>
            <a:ahLst/>
            <a:cxnLst/>
            <a:rect r="r" b="b" t="t" l="l"/>
            <a:pathLst>
              <a:path h="13766295" w="13766295">
                <a:moveTo>
                  <a:pt x="0" y="0"/>
                </a:moveTo>
                <a:lnTo>
                  <a:pt x="13766296" y="0"/>
                </a:lnTo>
                <a:lnTo>
                  <a:pt x="13766296" y="13766296"/>
                </a:lnTo>
                <a:lnTo>
                  <a:pt x="0" y="137662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57337" y="357337"/>
            <a:ext cx="17573326" cy="657076"/>
            <a:chOff x="0" y="0"/>
            <a:chExt cx="23431102" cy="876101"/>
          </a:xfrm>
        </p:grpSpPr>
        <p:sp>
          <p:nvSpPr>
            <p:cNvPr name="AutoShape 4" id="4"/>
            <p:cNvSpPr/>
            <p:nvPr/>
          </p:nvSpPr>
          <p:spPr>
            <a:xfrm rot="0">
              <a:off x="19050" y="0"/>
              <a:ext cx="23393002" cy="0"/>
            </a:xfrm>
            <a:prstGeom prst="line">
              <a:avLst/>
            </a:prstGeom>
            <a:ln cap="flat" w="38100">
              <a:solidFill>
                <a:srgbClr val="47F4F4"/>
              </a:solidFill>
              <a:prstDash val="solid"/>
              <a:headEnd type="none" len="sm" w="sm"/>
              <a:tailEnd type="none" len="sm" w="sm"/>
            </a:ln>
          </p:spPr>
        </p:sp>
        <p:sp>
          <p:nvSpPr>
            <p:cNvPr name="AutoShape 5" id="5"/>
            <p:cNvSpPr/>
            <p:nvPr/>
          </p:nvSpPr>
          <p:spPr>
            <a:xfrm rot="5400000">
              <a:off x="-419000" y="419000"/>
              <a:ext cx="876101" cy="0"/>
            </a:xfrm>
            <a:prstGeom prst="line">
              <a:avLst/>
            </a:prstGeom>
            <a:ln cap="flat" w="38100">
              <a:solidFill>
                <a:srgbClr val="47F4F4"/>
              </a:solidFill>
              <a:prstDash val="solid"/>
              <a:headEnd type="none" len="sm" w="sm"/>
              <a:tailEnd type="none" len="sm" w="sm"/>
            </a:ln>
          </p:spPr>
        </p:sp>
        <p:sp>
          <p:nvSpPr>
            <p:cNvPr name="AutoShape 6" id="6"/>
            <p:cNvSpPr/>
            <p:nvPr/>
          </p:nvSpPr>
          <p:spPr>
            <a:xfrm rot="5400000">
              <a:off x="22974001" y="419000"/>
              <a:ext cx="876101" cy="0"/>
            </a:xfrm>
            <a:prstGeom prst="line">
              <a:avLst/>
            </a:prstGeom>
            <a:ln cap="flat" w="38100">
              <a:solidFill>
                <a:srgbClr val="47F4F4"/>
              </a:solidFill>
              <a:prstDash val="solid"/>
              <a:headEnd type="none" len="sm" w="sm"/>
              <a:tailEnd type="none" len="sm" w="sm"/>
            </a:ln>
          </p:spPr>
        </p:sp>
      </p:grpSp>
      <p:grpSp>
        <p:nvGrpSpPr>
          <p:cNvPr name="Group 7" id="7"/>
          <p:cNvGrpSpPr/>
          <p:nvPr/>
        </p:nvGrpSpPr>
        <p:grpSpPr>
          <a:xfrm rot="0">
            <a:off x="6884570" y="9272588"/>
            <a:ext cx="11046093" cy="657076"/>
            <a:chOff x="0" y="0"/>
            <a:chExt cx="14728124" cy="876101"/>
          </a:xfrm>
        </p:grpSpPr>
        <p:sp>
          <p:nvSpPr>
            <p:cNvPr name="AutoShape 8" id="8"/>
            <p:cNvSpPr/>
            <p:nvPr/>
          </p:nvSpPr>
          <p:spPr>
            <a:xfrm rot="-10800000">
              <a:off x="0" y="838001"/>
              <a:ext cx="14709074" cy="0"/>
            </a:xfrm>
            <a:prstGeom prst="line">
              <a:avLst/>
            </a:prstGeom>
            <a:ln cap="flat" w="38100">
              <a:solidFill>
                <a:srgbClr val="47F4F4"/>
              </a:solidFill>
              <a:prstDash val="solid"/>
              <a:headEnd type="none" len="sm" w="sm"/>
              <a:tailEnd type="none" len="sm" w="sm"/>
            </a:ln>
          </p:spPr>
        </p:sp>
        <p:sp>
          <p:nvSpPr>
            <p:cNvPr name="AutoShape 9" id="9"/>
            <p:cNvSpPr/>
            <p:nvPr/>
          </p:nvSpPr>
          <p:spPr>
            <a:xfrm rot="-5400000">
              <a:off x="14271023" y="419000"/>
              <a:ext cx="876101" cy="0"/>
            </a:xfrm>
            <a:prstGeom prst="line">
              <a:avLst/>
            </a:prstGeom>
            <a:ln cap="flat" w="38100">
              <a:solidFill>
                <a:srgbClr val="47F4F4"/>
              </a:solidFill>
              <a:prstDash val="solid"/>
              <a:headEnd type="none" len="sm" w="sm"/>
              <a:tailEnd type="none" len="sm" w="sm"/>
            </a:ln>
          </p:spPr>
        </p:sp>
      </p:grpSp>
      <p:graphicFrame>
        <p:nvGraphicFramePr>
          <p:cNvPr name="Table 10" id="10"/>
          <p:cNvGraphicFramePr>
            <a:graphicFrameLocks noGrp="true"/>
          </p:cNvGraphicFramePr>
          <p:nvPr/>
        </p:nvGraphicFramePr>
        <p:xfrm>
          <a:off x="9715241" y="2247942"/>
          <a:ext cx="6867896" cy="6609791"/>
        </p:xfrm>
        <a:graphic>
          <a:graphicData uri="http://schemas.openxmlformats.org/drawingml/2006/table">
            <a:tbl>
              <a:tblPr/>
              <a:tblGrid>
                <a:gridCol w="1510690"/>
                <a:gridCol w="5357206"/>
              </a:tblGrid>
              <a:tr h="1095375">
                <a:tc>
                  <a:txBody>
                    <a:bodyPr anchor="t" rtlCol="false"/>
                    <a:lstStyle/>
                    <a:p>
                      <a:pPr algn="l" marL="0" indent="0" lvl="0">
                        <a:lnSpc>
                          <a:spcPts val="8102"/>
                        </a:lnSpc>
                        <a:spcBef>
                          <a:spcPct val="0"/>
                        </a:spcBef>
                        <a:defRPr/>
                      </a:pPr>
                      <a:r>
                        <a:rPr lang="en-US" sz="3699">
                          <a:solidFill>
                            <a:srgbClr val="FFFFFF"/>
                          </a:solidFill>
                          <a:latin typeface="DM Sans"/>
                        </a:rPr>
                        <a:t>01</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47F4F4"/>
                      </a:solidFill>
                      <a:prstDash val="solid"/>
                      <a:round/>
                      <a:headEnd type="none" w="med" len="med"/>
                      <a:tailEnd type="none" w="med" len="med"/>
                    </a:lnB>
                  </a:tcPr>
                </a:tc>
                <a:tc>
                  <a:txBody>
                    <a:bodyPr anchor="t" rtlCol="false"/>
                    <a:lstStyle/>
                    <a:p>
                      <a:pPr algn="l" marL="0" indent="0" lvl="0">
                        <a:lnSpc>
                          <a:spcPts val="7008"/>
                        </a:lnSpc>
                        <a:spcBef>
                          <a:spcPct val="0"/>
                        </a:spcBef>
                        <a:defRPr/>
                      </a:pPr>
                      <a:r>
                        <a:rPr lang="en-US" sz="3200">
                          <a:solidFill>
                            <a:srgbClr val="47F4F4"/>
                          </a:solidFill>
                          <a:latin typeface="DM Sans"/>
                        </a:rPr>
                        <a:t>Introduction</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28575">
                      <a:solidFill>
                        <a:srgbClr val="47F4F4"/>
                      </a:solidFill>
                      <a:prstDash val="solid"/>
                      <a:round/>
                      <a:headEnd type="none" w="med" len="med"/>
                      <a:tailEnd type="none" w="med" len="med"/>
                    </a:lnB>
                  </a:tcPr>
                </a:tc>
              </a:tr>
              <a:tr h="1095375">
                <a:tc>
                  <a:txBody>
                    <a:bodyPr anchor="t" rtlCol="false"/>
                    <a:lstStyle/>
                    <a:p>
                      <a:pPr algn="l" marL="0" indent="0" lvl="0">
                        <a:lnSpc>
                          <a:spcPts val="8102"/>
                        </a:lnSpc>
                        <a:spcBef>
                          <a:spcPct val="0"/>
                        </a:spcBef>
                        <a:defRPr/>
                      </a:pPr>
                      <a:r>
                        <a:rPr lang="en-US" sz="3699">
                          <a:solidFill>
                            <a:srgbClr val="FFFFFF"/>
                          </a:solidFill>
                          <a:latin typeface="DM Sans"/>
                        </a:rPr>
                        <a:t>02</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47F4F4"/>
                      </a:solidFill>
                      <a:prstDash val="solid"/>
                      <a:round/>
                      <a:headEnd type="none" w="med" len="med"/>
                      <a:tailEnd type="none" w="med" len="med"/>
                    </a:lnT>
                    <a:lnB cmpd="sng" algn="ctr" cap="flat" w="0">
                      <a:solidFill>
                        <a:srgbClr val="47F4F4"/>
                      </a:solidFill>
                      <a:prstDash val="solid"/>
                      <a:round/>
                      <a:headEnd type="none" w="med" len="med"/>
                      <a:tailEnd type="none" w="med" len="med"/>
                    </a:lnB>
                  </a:tcPr>
                </a:tc>
                <a:tc>
                  <a:txBody>
                    <a:bodyPr anchor="t" rtlCol="false"/>
                    <a:lstStyle/>
                    <a:p>
                      <a:pPr algn="l" marL="0" indent="0" lvl="0">
                        <a:lnSpc>
                          <a:spcPts val="7008"/>
                        </a:lnSpc>
                        <a:spcBef>
                          <a:spcPct val="0"/>
                        </a:spcBef>
                        <a:defRPr/>
                      </a:pPr>
                      <a:r>
                        <a:rPr lang="en-US" sz="3200">
                          <a:solidFill>
                            <a:srgbClr val="47F4F4"/>
                          </a:solidFill>
                          <a:latin typeface="DM Sans"/>
                        </a:rPr>
                        <a:t>Data description</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28575">
                      <a:solidFill>
                        <a:srgbClr val="47F4F4"/>
                      </a:solidFill>
                      <a:prstDash val="solid"/>
                      <a:round/>
                      <a:headEnd type="none" w="med" len="med"/>
                      <a:tailEnd type="none" w="med" len="med"/>
                    </a:lnT>
                    <a:lnB cmpd="sng" algn="ctr" cap="flat" w="28575">
                      <a:solidFill>
                        <a:srgbClr val="47F4F4"/>
                      </a:solidFill>
                      <a:prstDash val="solid"/>
                      <a:round/>
                      <a:headEnd type="none" w="med" len="med"/>
                      <a:tailEnd type="none" w="med" len="med"/>
                    </a:lnB>
                  </a:tcPr>
                </a:tc>
              </a:tr>
              <a:tr h="1132916">
                <a:tc>
                  <a:txBody>
                    <a:bodyPr anchor="t" rtlCol="false"/>
                    <a:lstStyle/>
                    <a:p>
                      <a:pPr algn="l" marL="0" indent="0" lvl="0">
                        <a:lnSpc>
                          <a:spcPts val="8102"/>
                        </a:lnSpc>
                        <a:spcBef>
                          <a:spcPct val="0"/>
                        </a:spcBef>
                        <a:defRPr/>
                      </a:pPr>
                      <a:r>
                        <a:rPr lang="en-US" sz="3699">
                          <a:solidFill>
                            <a:srgbClr val="FFFFFF"/>
                          </a:solidFill>
                          <a:latin typeface="DM Sans"/>
                        </a:rPr>
                        <a:t>03</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47F4F4"/>
                      </a:solidFill>
                      <a:prstDash val="solid"/>
                      <a:round/>
                      <a:headEnd type="none" w="med" len="med"/>
                      <a:tailEnd type="none" w="med" len="med"/>
                    </a:lnT>
                    <a:lnB cmpd="sng" algn="ctr" cap="flat" w="0">
                      <a:solidFill>
                        <a:srgbClr val="47F4F4"/>
                      </a:solidFill>
                      <a:prstDash val="solid"/>
                      <a:round/>
                      <a:headEnd type="none" w="med" len="med"/>
                      <a:tailEnd type="none" w="med" len="med"/>
                    </a:lnB>
                  </a:tcPr>
                </a:tc>
                <a:tc>
                  <a:txBody>
                    <a:bodyPr anchor="t" rtlCol="false"/>
                    <a:lstStyle/>
                    <a:p>
                      <a:pPr algn="l" marL="0" indent="0" lvl="0">
                        <a:lnSpc>
                          <a:spcPts val="7008"/>
                        </a:lnSpc>
                        <a:spcBef>
                          <a:spcPct val="0"/>
                        </a:spcBef>
                        <a:defRPr/>
                      </a:pPr>
                      <a:r>
                        <a:rPr lang="en-US" sz="3200">
                          <a:solidFill>
                            <a:srgbClr val="47F4F4"/>
                          </a:solidFill>
                          <a:latin typeface="DM Sans"/>
                        </a:rPr>
                        <a:t>Analysis</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28575">
                      <a:solidFill>
                        <a:srgbClr val="47F4F4"/>
                      </a:solidFill>
                      <a:prstDash val="solid"/>
                      <a:round/>
                      <a:headEnd type="none" w="med" len="med"/>
                      <a:tailEnd type="none" w="med" len="med"/>
                    </a:lnT>
                    <a:lnB cmpd="sng" algn="ctr" cap="flat" w="28575">
                      <a:solidFill>
                        <a:srgbClr val="47F4F4"/>
                      </a:solidFill>
                      <a:prstDash val="solid"/>
                      <a:round/>
                      <a:headEnd type="none" w="med" len="med"/>
                      <a:tailEnd type="none" w="med" len="med"/>
                    </a:lnB>
                  </a:tcPr>
                </a:tc>
              </a:tr>
              <a:tr h="1095375">
                <a:tc>
                  <a:txBody>
                    <a:bodyPr anchor="t" rtlCol="false"/>
                    <a:lstStyle/>
                    <a:p>
                      <a:pPr algn="l" marL="0" indent="0" lvl="0">
                        <a:lnSpc>
                          <a:spcPts val="8102"/>
                        </a:lnSpc>
                        <a:spcBef>
                          <a:spcPct val="0"/>
                        </a:spcBef>
                        <a:defRPr/>
                      </a:pPr>
                      <a:r>
                        <a:rPr lang="en-US" sz="3699">
                          <a:solidFill>
                            <a:srgbClr val="FFFFFF"/>
                          </a:solidFill>
                          <a:latin typeface="DM Sans"/>
                        </a:rPr>
                        <a:t>04</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47F4F4"/>
                      </a:solidFill>
                      <a:prstDash val="solid"/>
                      <a:round/>
                      <a:headEnd type="none" w="med" len="med"/>
                      <a:tailEnd type="none" w="med" len="med"/>
                    </a:lnT>
                    <a:lnB cmpd="sng" algn="ctr" cap="flat" w="0">
                      <a:solidFill>
                        <a:srgbClr val="47F4F4"/>
                      </a:solidFill>
                      <a:prstDash val="solid"/>
                      <a:round/>
                      <a:headEnd type="none" w="med" len="med"/>
                      <a:tailEnd type="none" w="med" len="med"/>
                    </a:lnB>
                  </a:tcPr>
                </a:tc>
                <a:tc>
                  <a:txBody>
                    <a:bodyPr anchor="t" rtlCol="false"/>
                    <a:lstStyle/>
                    <a:p>
                      <a:pPr algn="l" marL="0" indent="0" lvl="0">
                        <a:lnSpc>
                          <a:spcPts val="7008"/>
                        </a:lnSpc>
                        <a:spcBef>
                          <a:spcPct val="0"/>
                        </a:spcBef>
                        <a:defRPr/>
                      </a:pPr>
                      <a:r>
                        <a:rPr lang="en-US" sz="3200">
                          <a:solidFill>
                            <a:srgbClr val="47F4F4"/>
                          </a:solidFill>
                          <a:latin typeface="DM Sans"/>
                        </a:rPr>
                        <a:t>Statistical Modeling</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28575">
                      <a:solidFill>
                        <a:srgbClr val="47F4F4"/>
                      </a:solidFill>
                      <a:prstDash val="solid"/>
                      <a:round/>
                      <a:headEnd type="none" w="med" len="med"/>
                      <a:tailEnd type="none" w="med" len="med"/>
                    </a:lnT>
                    <a:lnB cmpd="sng" algn="ctr" cap="flat" w="28575">
                      <a:solidFill>
                        <a:srgbClr val="47F4F4"/>
                      </a:solidFill>
                      <a:prstDash val="solid"/>
                      <a:round/>
                      <a:headEnd type="none" w="med" len="med"/>
                      <a:tailEnd type="none" w="med" len="med"/>
                    </a:lnB>
                  </a:tcPr>
                </a:tc>
              </a:tr>
              <a:tr h="1095375">
                <a:tc>
                  <a:txBody>
                    <a:bodyPr anchor="t" rtlCol="false"/>
                    <a:lstStyle/>
                    <a:p>
                      <a:pPr algn="l">
                        <a:lnSpc>
                          <a:spcPts val="8102"/>
                        </a:lnSpc>
                        <a:spcBef>
                          <a:spcPct val="0"/>
                        </a:spcBef>
                        <a:defRPr/>
                      </a:pPr>
                      <a:r>
                        <a:rPr lang="en-US" sz="3699">
                          <a:solidFill>
                            <a:srgbClr val="FFFFFF"/>
                          </a:solidFill>
                          <a:latin typeface="DM Sans"/>
                        </a:rPr>
                        <a:t>05</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47F4F4"/>
                      </a:solidFill>
                      <a:prstDash val="solid"/>
                      <a:round/>
                      <a:headEnd type="none" w="med" len="med"/>
                      <a:tailEnd type="none" w="med" len="med"/>
                    </a:lnT>
                    <a:lnB cmpd="sng" algn="ctr" cap="flat" w="0">
                      <a:solidFill>
                        <a:srgbClr val="47F4F4"/>
                      </a:solidFill>
                      <a:prstDash val="solid"/>
                      <a:round/>
                      <a:headEnd type="none" w="med" len="med"/>
                      <a:tailEnd type="none" w="med" len="med"/>
                    </a:lnB>
                  </a:tcPr>
                </a:tc>
                <a:tc>
                  <a:txBody>
                    <a:bodyPr anchor="t" rtlCol="false"/>
                    <a:lstStyle/>
                    <a:p>
                      <a:pPr algn="l">
                        <a:lnSpc>
                          <a:spcPts val="7008"/>
                        </a:lnSpc>
                        <a:spcBef>
                          <a:spcPct val="0"/>
                        </a:spcBef>
                        <a:defRPr/>
                      </a:pPr>
                      <a:r>
                        <a:rPr lang="en-US" sz="3200">
                          <a:solidFill>
                            <a:srgbClr val="47F4F4"/>
                          </a:solidFill>
                          <a:latin typeface="DM Sans"/>
                        </a:rPr>
                        <a:t>Results</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28575">
                      <a:solidFill>
                        <a:srgbClr val="47F4F4"/>
                      </a:solidFill>
                      <a:prstDash val="solid"/>
                      <a:round/>
                      <a:headEnd type="none" w="med" len="med"/>
                      <a:tailEnd type="none" w="med" len="med"/>
                    </a:lnT>
                    <a:lnB cmpd="sng" algn="ctr" cap="flat" w="28575">
                      <a:solidFill>
                        <a:srgbClr val="47F4F4"/>
                      </a:solidFill>
                      <a:prstDash val="solid"/>
                      <a:round/>
                      <a:headEnd type="none" w="med" len="med"/>
                      <a:tailEnd type="none" w="med" len="med"/>
                    </a:lnB>
                  </a:tcPr>
                </a:tc>
              </a:tr>
              <a:tr h="1095375">
                <a:tc>
                  <a:txBody>
                    <a:bodyPr anchor="t" rtlCol="false"/>
                    <a:lstStyle/>
                    <a:p>
                      <a:pPr algn="l" marL="0" indent="0" lvl="0">
                        <a:lnSpc>
                          <a:spcPts val="8102"/>
                        </a:lnSpc>
                        <a:spcBef>
                          <a:spcPct val="0"/>
                        </a:spcBef>
                        <a:defRPr/>
                      </a:pPr>
                      <a:r>
                        <a:rPr lang="en-US" sz="3699">
                          <a:solidFill>
                            <a:srgbClr val="FFFFFF"/>
                          </a:solidFill>
                          <a:latin typeface="DM Sans"/>
                        </a:rPr>
                        <a:t>06</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47F4F4"/>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marL="0" indent="0" lvl="0">
                        <a:lnSpc>
                          <a:spcPts val="7008"/>
                        </a:lnSpc>
                        <a:spcBef>
                          <a:spcPct val="0"/>
                        </a:spcBef>
                        <a:defRPr/>
                      </a:pPr>
                      <a:r>
                        <a:rPr lang="en-US" sz="3200">
                          <a:solidFill>
                            <a:srgbClr val="47F4F4"/>
                          </a:solidFill>
                          <a:latin typeface="DM Sans"/>
                        </a:rPr>
                        <a:t>Conclusion</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28575">
                      <a:solidFill>
                        <a:srgbClr val="47F4F4"/>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bl>
          </a:graphicData>
        </a:graphic>
      </p:graphicFrame>
      <p:sp>
        <p:nvSpPr>
          <p:cNvPr name="TextBox 11" id="11"/>
          <p:cNvSpPr txBox="true"/>
          <p:nvPr/>
        </p:nvSpPr>
        <p:spPr>
          <a:xfrm rot="0">
            <a:off x="886955" y="1202751"/>
            <a:ext cx="15295917" cy="1524000"/>
          </a:xfrm>
          <a:prstGeom prst="rect">
            <a:avLst/>
          </a:prstGeom>
        </p:spPr>
        <p:txBody>
          <a:bodyPr anchor="t" rtlCol="false" tIns="0" lIns="0" bIns="0" rIns="0">
            <a:spAutoFit/>
          </a:bodyPr>
          <a:lstStyle/>
          <a:p>
            <a:pPr algn="l" marL="0" indent="0" lvl="0">
              <a:lnSpc>
                <a:spcPts val="10199"/>
              </a:lnSpc>
              <a:spcBef>
                <a:spcPct val="0"/>
              </a:spcBef>
            </a:pPr>
            <a:r>
              <a:rPr lang="en-US" sz="8499">
                <a:solidFill>
                  <a:srgbClr val="FFFFFF"/>
                </a:solidFill>
                <a:latin typeface="Agrandir Wide Thin Bold"/>
              </a:rPr>
              <a:t>Agenda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24CCD"/>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12504036" y="-940874"/>
            <a:ext cx="13220356" cy="13244436"/>
          </a:xfrm>
          <a:custGeom>
            <a:avLst/>
            <a:gdLst/>
            <a:ahLst/>
            <a:cxnLst/>
            <a:rect r="r" b="b" t="t" l="l"/>
            <a:pathLst>
              <a:path h="13244436" w="13220356">
                <a:moveTo>
                  <a:pt x="0" y="0"/>
                </a:moveTo>
                <a:lnTo>
                  <a:pt x="13220356" y="0"/>
                </a:lnTo>
                <a:lnTo>
                  <a:pt x="13220356" y="13244436"/>
                </a:lnTo>
                <a:lnTo>
                  <a:pt x="0" y="132444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57337" y="357337"/>
            <a:ext cx="17573326" cy="657076"/>
            <a:chOff x="0" y="0"/>
            <a:chExt cx="23431102" cy="876101"/>
          </a:xfrm>
        </p:grpSpPr>
        <p:sp>
          <p:nvSpPr>
            <p:cNvPr name="AutoShape 4" id="4"/>
            <p:cNvSpPr/>
            <p:nvPr/>
          </p:nvSpPr>
          <p:spPr>
            <a:xfrm rot="0">
              <a:off x="19050" y="0"/>
              <a:ext cx="23393002" cy="0"/>
            </a:xfrm>
            <a:prstGeom prst="line">
              <a:avLst/>
            </a:prstGeom>
            <a:ln cap="flat" w="38100">
              <a:solidFill>
                <a:srgbClr val="47F4F4"/>
              </a:solidFill>
              <a:prstDash val="solid"/>
              <a:headEnd type="none" len="sm" w="sm"/>
              <a:tailEnd type="none" len="sm" w="sm"/>
            </a:ln>
          </p:spPr>
        </p:sp>
        <p:sp>
          <p:nvSpPr>
            <p:cNvPr name="AutoShape 5" id="5"/>
            <p:cNvSpPr/>
            <p:nvPr/>
          </p:nvSpPr>
          <p:spPr>
            <a:xfrm rot="5400000">
              <a:off x="-419000" y="419000"/>
              <a:ext cx="876101" cy="0"/>
            </a:xfrm>
            <a:prstGeom prst="line">
              <a:avLst/>
            </a:prstGeom>
            <a:ln cap="flat" w="38100">
              <a:solidFill>
                <a:srgbClr val="47F4F4"/>
              </a:solidFill>
              <a:prstDash val="solid"/>
              <a:headEnd type="none" len="sm" w="sm"/>
              <a:tailEnd type="none" len="sm" w="sm"/>
            </a:ln>
          </p:spPr>
        </p:sp>
        <p:sp>
          <p:nvSpPr>
            <p:cNvPr name="AutoShape 6" id="6"/>
            <p:cNvSpPr/>
            <p:nvPr/>
          </p:nvSpPr>
          <p:spPr>
            <a:xfrm rot="5400000">
              <a:off x="22974001" y="419000"/>
              <a:ext cx="876101" cy="0"/>
            </a:xfrm>
            <a:prstGeom prst="line">
              <a:avLst/>
            </a:prstGeom>
            <a:ln cap="flat" w="38100">
              <a:solidFill>
                <a:srgbClr val="47F4F4"/>
              </a:solidFill>
              <a:prstDash val="solid"/>
              <a:headEnd type="none" len="sm" w="sm"/>
              <a:tailEnd type="none" len="sm" w="sm"/>
            </a:ln>
          </p:spPr>
        </p:sp>
      </p:grpSp>
      <p:grpSp>
        <p:nvGrpSpPr>
          <p:cNvPr name="Group 7" id="7"/>
          <p:cNvGrpSpPr/>
          <p:nvPr/>
        </p:nvGrpSpPr>
        <p:grpSpPr>
          <a:xfrm rot="-10800000">
            <a:off x="357337" y="9272588"/>
            <a:ext cx="17573326" cy="657076"/>
            <a:chOff x="0" y="0"/>
            <a:chExt cx="23431102" cy="876101"/>
          </a:xfrm>
        </p:grpSpPr>
        <p:sp>
          <p:nvSpPr>
            <p:cNvPr name="AutoShape 8" id="8"/>
            <p:cNvSpPr/>
            <p:nvPr/>
          </p:nvSpPr>
          <p:spPr>
            <a:xfrm rot="0">
              <a:off x="19050" y="0"/>
              <a:ext cx="23393002" cy="0"/>
            </a:xfrm>
            <a:prstGeom prst="line">
              <a:avLst/>
            </a:prstGeom>
            <a:ln cap="flat" w="38100">
              <a:solidFill>
                <a:srgbClr val="47F4F4"/>
              </a:solidFill>
              <a:prstDash val="solid"/>
              <a:headEnd type="none" len="sm" w="sm"/>
              <a:tailEnd type="none" len="sm" w="sm"/>
            </a:ln>
          </p:spPr>
        </p:sp>
        <p:sp>
          <p:nvSpPr>
            <p:cNvPr name="AutoShape 9" id="9"/>
            <p:cNvSpPr/>
            <p:nvPr/>
          </p:nvSpPr>
          <p:spPr>
            <a:xfrm rot="5400000">
              <a:off x="-419000" y="419000"/>
              <a:ext cx="876101" cy="0"/>
            </a:xfrm>
            <a:prstGeom prst="line">
              <a:avLst/>
            </a:prstGeom>
            <a:ln cap="flat" w="38100">
              <a:solidFill>
                <a:srgbClr val="47F4F4"/>
              </a:solidFill>
              <a:prstDash val="solid"/>
              <a:headEnd type="none" len="sm" w="sm"/>
              <a:tailEnd type="none" len="sm" w="sm"/>
            </a:ln>
          </p:spPr>
        </p:sp>
        <p:sp>
          <p:nvSpPr>
            <p:cNvPr name="AutoShape 10" id="10"/>
            <p:cNvSpPr/>
            <p:nvPr/>
          </p:nvSpPr>
          <p:spPr>
            <a:xfrm rot="5400000">
              <a:off x="22974001" y="419000"/>
              <a:ext cx="876101" cy="0"/>
            </a:xfrm>
            <a:prstGeom prst="line">
              <a:avLst/>
            </a:prstGeom>
            <a:ln cap="flat" w="38100">
              <a:solidFill>
                <a:srgbClr val="47F4F4"/>
              </a:solidFill>
              <a:prstDash val="solid"/>
              <a:headEnd type="none" len="sm" w="sm"/>
              <a:tailEnd type="none" len="sm" w="sm"/>
            </a:ln>
          </p:spPr>
        </p:sp>
      </p:grpSp>
      <p:grpSp>
        <p:nvGrpSpPr>
          <p:cNvPr name="Group 11" id="11"/>
          <p:cNvGrpSpPr/>
          <p:nvPr/>
        </p:nvGrpSpPr>
        <p:grpSpPr>
          <a:xfrm rot="0">
            <a:off x="0" y="0"/>
            <a:ext cx="8772578" cy="10287000"/>
            <a:chOff x="0" y="0"/>
            <a:chExt cx="11696771" cy="13716000"/>
          </a:xfrm>
        </p:grpSpPr>
        <p:pic>
          <p:nvPicPr>
            <p:cNvPr name="Picture 12" id="12"/>
            <p:cNvPicPr>
              <a:picLocks noChangeAspect="true"/>
            </p:cNvPicPr>
            <p:nvPr/>
          </p:nvPicPr>
          <p:blipFill>
            <a:blip r:embed="rId4"/>
            <a:srcRect l="49243" t="0" r="13447" b="0"/>
            <a:stretch>
              <a:fillRect/>
            </a:stretch>
          </p:blipFill>
          <p:spPr>
            <a:xfrm flipH="false" flipV="false">
              <a:off x="0" y="0"/>
              <a:ext cx="11696771" cy="13716000"/>
            </a:xfrm>
            <a:prstGeom prst="rect">
              <a:avLst/>
            </a:prstGeom>
          </p:spPr>
        </p:pic>
      </p:grpSp>
      <p:sp>
        <p:nvSpPr>
          <p:cNvPr name="TextBox 13" id="13"/>
          <p:cNvSpPr txBox="true"/>
          <p:nvPr/>
        </p:nvSpPr>
        <p:spPr>
          <a:xfrm rot="0">
            <a:off x="8593082" y="790575"/>
            <a:ext cx="8988469" cy="2809875"/>
          </a:xfrm>
          <a:prstGeom prst="rect">
            <a:avLst/>
          </a:prstGeom>
        </p:spPr>
        <p:txBody>
          <a:bodyPr anchor="t" rtlCol="false" tIns="0" lIns="0" bIns="0" rIns="0">
            <a:spAutoFit/>
          </a:bodyPr>
          <a:lstStyle/>
          <a:p>
            <a:pPr algn="ctr" marL="0" indent="0" lvl="0">
              <a:lnSpc>
                <a:spcPts val="10199"/>
              </a:lnSpc>
              <a:spcBef>
                <a:spcPct val="0"/>
              </a:spcBef>
            </a:pPr>
            <a:r>
              <a:rPr lang="en-US" sz="8499">
                <a:solidFill>
                  <a:srgbClr val="47F4F4"/>
                </a:solidFill>
                <a:latin typeface="Agrandir Wide Thin Bold"/>
              </a:rPr>
              <a:t>Research Question</a:t>
            </a:r>
          </a:p>
        </p:txBody>
      </p:sp>
      <p:sp>
        <p:nvSpPr>
          <p:cNvPr name="TextBox 14" id="14"/>
          <p:cNvSpPr txBox="true"/>
          <p:nvPr/>
        </p:nvSpPr>
        <p:spPr>
          <a:xfrm rot="0">
            <a:off x="9757497" y="4973479"/>
            <a:ext cx="7824055" cy="2887980"/>
          </a:xfrm>
          <a:prstGeom prst="rect">
            <a:avLst/>
          </a:prstGeom>
        </p:spPr>
        <p:txBody>
          <a:bodyPr anchor="t" rtlCol="false" tIns="0" lIns="0" bIns="0" rIns="0">
            <a:spAutoFit/>
          </a:bodyPr>
          <a:lstStyle/>
          <a:p>
            <a:pPr algn="ctr" marL="0" indent="0" lvl="1">
              <a:lnSpc>
                <a:spcPts val="5759"/>
              </a:lnSpc>
              <a:spcBef>
                <a:spcPct val="0"/>
              </a:spcBef>
            </a:pPr>
            <a:r>
              <a:rPr lang="en-US" sz="4499">
                <a:solidFill>
                  <a:srgbClr val="FFFFFF"/>
                </a:solidFill>
                <a:latin typeface="DM Sans"/>
              </a:rPr>
              <a:t>How do Macroeconomic factors affect Walmart’s sales trends and seasonality in the United States?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24CCD"/>
        </a:solidFill>
      </p:bgPr>
    </p:bg>
    <p:spTree>
      <p:nvGrpSpPr>
        <p:cNvPr id="1" name=""/>
        <p:cNvGrpSpPr/>
        <p:nvPr/>
      </p:nvGrpSpPr>
      <p:grpSpPr>
        <a:xfrm>
          <a:off x="0" y="0"/>
          <a:ext cx="0" cy="0"/>
          <a:chOff x="0" y="0"/>
          <a:chExt cx="0" cy="0"/>
        </a:xfrm>
      </p:grpSpPr>
      <p:sp>
        <p:nvSpPr>
          <p:cNvPr name="Freeform 2" id="2"/>
          <p:cNvSpPr/>
          <p:nvPr/>
        </p:nvSpPr>
        <p:spPr>
          <a:xfrm flipH="false" flipV="false" rot="0">
            <a:off x="0" y="-1047551"/>
            <a:ext cx="18288000" cy="7335356"/>
          </a:xfrm>
          <a:custGeom>
            <a:avLst/>
            <a:gdLst/>
            <a:ahLst/>
            <a:cxnLst/>
            <a:rect r="r" b="b" t="t" l="l"/>
            <a:pathLst>
              <a:path h="7335356" w="18288000">
                <a:moveTo>
                  <a:pt x="0" y="0"/>
                </a:moveTo>
                <a:lnTo>
                  <a:pt x="18288000" y="0"/>
                </a:lnTo>
                <a:lnTo>
                  <a:pt x="18288000" y="7335356"/>
                </a:lnTo>
                <a:lnTo>
                  <a:pt x="0" y="7335356"/>
                </a:lnTo>
                <a:lnTo>
                  <a:pt x="0" y="0"/>
                </a:lnTo>
                <a:close/>
              </a:path>
            </a:pathLst>
          </a:custGeom>
          <a:blipFill>
            <a:blip r:embed="rId2">
              <a:extLst>
                <a:ext uri="{96DAC541-7B7A-43D3-8B79-37D633B846F1}">
                  <asvg:svgBlip xmlns:asvg="http://schemas.microsoft.com/office/drawing/2016/SVG/main" r:embed="rId3"/>
                </a:ext>
              </a:extLst>
            </a:blip>
            <a:stretch>
              <a:fillRect l="0" t="-34338" r="0" b="-5899"/>
            </a:stretch>
          </a:blipFill>
        </p:spPr>
      </p:sp>
      <p:grpSp>
        <p:nvGrpSpPr>
          <p:cNvPr name="Group 3" id="3"/>
          <p:cNvGrpSpPr/>
          <p:nvPr/>
        </p:nvGrpSpPr>
        <p:grpSpPr>
          <a:xfrm rot="0">
            <a:off x="1549270" y="5450408"/>
            <a:ext cx="1926014" cy="1926014"/>
            <a:chOff x="0" y="0"/>
            <a:chExt cx="2568018" cy="2568018"/>
          </a:xfrm>
        </p:grpSpPr>
        <p:grpSp>
          <p:nvGrpSpPr>
            <p:cNvPr name="Group 4" id="4"/>
            <p:cNvGrpSpPr/>
            <p:nvPr/>
          </p:nvGrpSpPr>
          <p:grpSpPr>
            <a:xfrm rot="0">
              <a:off x="0" y="0"/>
              <a:ext cx="2568018" cy="2568018"/>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4CCD"/>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947"/>
                  </a:lnSpc>
                </a:pPr>
              </a:p>
            </p:txBody>
          </p:sp>
        </p:grpSp>
        <p:sp>
          <p:nvSpPr>
            <p:cNvPr name="TextBox 7" id="7"/>
            <p:cNvSpPr txBox="true"/>
            <p:nvPr/>
          </p:nvSpPr>
          <p:spPr>
            <a:xfrm rot="0">
              <a:off x="246927" y="395009"/>
              <a:ext cx="2074163" cy="1047750"/>
            </a:xfrm>
            <a:prstGeom prst="rect">
              <a:avLst/>
            </a:prstGeom>
          </p:spPr>
          <p:txBody>
            <a:bodyPr anchor="t" rtlCol="false" tIns="0" lIns="0" bIns="0" rIns="0">
              <a:spAutoFit/>
            </a:bodyPr>
            <a:lstStyle/>
            <a:p>
              <a:pPr algn="ctr" marL="0" indent="0" lvl="0">
                <a:lnSpc>
                  <a:spcPts val="5404"/>
                </a:lnSpc>
                <a:spcBef>
                  <a:spcPct val="0"/>
                </a:spcBef>
              </a:pPr>
              <a:r>
                <a:rPr lang="en-US" sz="4503">
                  <a:solidFill>
                    <a:srgbClr val="47F4F4"/>
                  </a:solidFill>
                  <a:latin typeface="Agrandir Wide Thin Bold"/>
                </a:rPr>
                <a:t>01</a:t>
              </a:r>
            </a:p>
          </p:txBody>
        </p:sp>
      </p:grpSp>
      <p:grpSp>
        <p:nvGrpSpPr>
          <p:cNvPr name="Group 8" id="8"/>
          <p:cNvGrpSpPr/>
          <p:nvPr/>
        </p:nvGrpSpPr>
        <p:grpSpPr>
          <a:xfrm rot="0">
            <a:off x="5970419" y="5450408"/>
            <a:ext cx="1926014" cy="1926014"/>
            <a:chOff x="0" y="0"/>
            <a:chExt cx="2568018" cy="2568018"/>
          </a:xfrm>
        </p:grpSpPr>
        <p:grpSp>
          <p:nvGrpSpPr>
            <p:cNvPr name="Group 9" id="9"/>
            <p:cNvGrpSpPr/>
            <p:nvPr/>
          </p:nvGrpSpPr>
          <p:grpSpPr>
            <a:xfrm rot="0">
              <a:off x="0" y="0"/>
              <a:ext cx="2568018" cy="256801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4CCD"/>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947"/>
                  </a:lnSpc>
                </a:pPr>
              </a:p>
            </p:txBody>
          </p:sp>
        </p:grpSp>
        <p:sp>
          <p:nvSpPr>
            <p:cNvPr name="TextBox 12" id="12"/>
            <p:cNvSpPr txBox="true"/>
            <p:nvPr/>
          </p:nvSpPr>
          <p:spPr>
            <a:xfrm rot="0">
              <a:off x="246927" y="395009"/>
              <a:ext cx="2074163" cy="1047750"/>
            </a:xfrm>
            <a:prstGeom prst="rect">
              <a:avLst/>
            </a:prstGeom>
          </p:spPr>
          <p:txBody>
            <a:bodyPr anchor="t" rtlCol="false" tIns="0" lIns="0" bIns="0" rIns="0">
              <a:spAutoFit/>
            </a:bodyPr>
            <a:lstStyle/>
            <a:p>
              <a:pPr algn="ctr" marL="0" indent="0" lvl="0">
                <a:lnSpc>
                  <a:spcPts val="5404"/>
                </a:lnSpc>
                <a:spcBef>
                  <a:spcPct val="0"/>
                </a:spcBef>
              </a:pPr>
              <a:r>
                <a:rPr lang="en-US" sz="4503">
                  <a:solidFill>
                    <a:srgbClr val="47F4F4"/>
                  </a:solidFill>
                  <a:latin typeface="Agrandir Wide Thin Bold"/>
                </a:rPr>
                <a:t>02</a:t>
              </a:r>
            </a:p>
          </p:txBody>
        </p:sp>
      </p:grpSp>
      <p:grpSp>
        <p:nvGrpSpPr>
          <p:cNvPr name="Group 13" id="13"/>
          <p:cNvGrpSpPr/>
          <p:nvPr/>
        </p:nvGrpSpPr>
        <p:grpSpPr>
          <a:xfrm rot="0">
            <a:off x="10391568" y="5450408"/>
            <a:ext cx="1926014" cy="1926014"/>
            <a:chOff x="0" y="0"/>
            <a:chExt cx="2568018" cy="2568018"/>
          </a:xfrm>
        </p:grpSpPr>
        <p:grpSp>
          <p:nvGrpSpPr>
            <p:cNvPr name="Group 14" id="14"/>
            <p:cNvGrpSpPr/>
            <p:nvPr/>
          </p:nvGrpSpPr>
          <p:grpSpPr>
            <a:xfrm rot="0">
              <a:off x="0" y="0"/>
              <a:ext cx="2568018" cy="256801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4CCD"/>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947"/>
                  </a:lnSpc>
                </a:pPr>
              </a:p>
            </p:txBody>
          </p:sp>
        </p:grpSp>
        <p:sp>
          <p:nvSpPr>
            <p:cNvPr name="TextBox 17" id="17"/>
            <p:cNvSpPr txBox="true"/>
            <p:nvPr/>
          </p:nvSpPr>
          <p:spPr>
            <a:xfrm rot="0">
              <a:off x="246927" y="395009"/>
              <a:ext cx="2074163" cy="1047750"/>
            </a:xfrm>
            <a:prstGeom prst="rect">
              <a:avLst/>
            </a:prstGeom>
          </p:spPr>
          <p:txBody>
            <a:bodyPr anchor="t" rtlCol="false" tIns="0" lIns="0" bIns="0" rIns="0">
              <a:spAutoFit/>
            </a:bodyPr>
            <a:lstStyle/>
            <a:p>
              <a:pPr algn="ctr" marL="0" indent="0" lvl="0">
                <a:lnSpc>
                  <a:spcPts val="5404"/>
                </a:lnSpc>
                <a:spcBef>
                  <a:spcPct val="0"/>
                </a:spcBef>
              </a:pPr>
              <a:r>
                <a:rPr lang="en-US" sz="4503">
                  <a:solidFill>
                    <a:srgbClr val="47F4F4"/>
                  </a:solidFill>
                  <a:latin typeface="Agrandir Wide Thin Bold"/>
                </a:rPr>
                <a:t>03</a:t>
              </a:r>
            </a:p>
          </p:txBody>
        </p:sp>
      </p:grpSp>
      <p:grpSp>
        <p:nvGrpSpPr>
          <p:cNvPr name="Group 18" id="18"/>
          <p:cNvGrpSpPr/>
          <p:nvPr/>
        </p:nvGrpSpPr>
        <p:grpSpPr>
          <a:xfrm rot="0">
            <a:off x="14812716" y="5450408"/>
            <a:ext cx="1926014" cy="1926014"/>
            <a:chOff x="0" y="0"/>
            <a:chExt cx="2568018" cy="2568018"/>
          </a:xfrm>
        </p:grpSpPr>
        <p:grpSp>
          <p:nvGrpSpPr>
            <p:cNvPr name="Group 19" id="19"/>
            <p:cNvGrpSpPr/>
            <p:nvPr/>
          </p:nvGrpSpPr>
          <p:grpSpPr>
            <a:xfrm rot="0">
              <a:off x="0" y="0"/>
              <a:ext cx="2568018" cy="2568018"/>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4CCD"/>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947"/>
                  </a:lnSpc>
                </a:pPr>
              </a:p>
            </p:txBody>
          </p:sp>
        </p:grpSp>
        <p:sp>
          <p:nvSpPr>
            <p:cNvPr name="TextBox 22" id="22"/>
            <p:cNvSpPr txBox="true"/>
            <p:nvPr/>
          </p:nvSpPr>
          <p:spPr>
            <a:xfrm rot="0">
              <a:off x="246927" y="395009"/>
              <a:ext cx="2074163" cy="1047750"/>
            </a:xfrm>
            <a:prstGeom prst="rect">
              <a:avLst/>
            </a:prstGeom>
          </p:spPr>
          <p:txBody>
            <a:bodyPr anchor="t" rtlCol="false" tIns="0" lIns="0" bIns="0" rIns="0">
              <a:spAutoFit/>
            </a:bodyPr>
            <a:lstStyle/>
            <a:p>
              <a:pPr algn="ctr" marL="0" indent="0" lvl="0">
                <a:lnSpc>
                  <a:spcPts val="5404"/>
                </a:lnSpc>
                <a:spcBef>
                  <a:spcPct val="0"/>
                </a:spcBef>
              </a:pPr>
              <a:r>
                <a:rPr lang="en-US" sz="4503">
                  <a:solidFill>
                    <a:srgbClr val="47F4F4"/>
                  </a:solidFill>
                  <a:latin typeface="Agrandir Wide Thin Bold"/>
                </a:rPr>
                <a:t>04</a:t>
              </a:r>
            </a:p>
          </p:txBody>
        </p:sp>
      </p:grpSp>
      <p:sp>
        <p:nvSpPr>
          <p:cNvPr name="AutoShape 23" id="23"/>
          <p:cNvSpPr/>
          <p:nvPr/>
        </p:nvSpPr>
        <p:spPr>
          <a:xfrm>
            <a:off x="623335" y="7562140"/>
            <a:ext cx="3777883" cy="0"/>
          </a:xfrm>
          <a:prstGeom prst="line">
            <a:avLst/>
          </a:prstGeom>
          <a:ln cap="flat" w="28575">
            <a:solidFill>
              <a:srgbClr val="47F4F4"/>
            </a:solidFill>
            <a:prstDash val="solid"/>
            <a:headEnd type="none" len="sm" w="sm"/>
            <a:tailEnd type="none" len="sm" w="sm"/>
          </a:ln>
        </p:spPr>
      </p:sp>
      <p:sp>
        <p:nvSpPr>
          <p:cNvPr name="TextBox 24" id="24"/>
          <p:cNvSpPr txBox="true"/>
          <p:nvPr/>
        </p:nvSpPr>
        <p:spPr>
          <a:xfrm rot="0">
            <a:off x="623335" y="6894427"/>
            <a:ext cx="3777883" cy="504825"/>
          </a:xfrm>
          <a:prstGeom prst="rect">
            <a:avLst/>
          </a:prstGeom>
        </p:spPr>
        <p:txBody>
          <a:bodyPr anchor="t" rtlCol="false" tIns="0" lIns="0" bIns="0" rIns="0">
            <a:spAutoFit/>
          </a:bodyPr>
          <a:lstStyle/>
          <a:p>
            <a:pPr algn="ctr" marL="0" indent="0" lvl="0">
              <a:lnSpc>
                <a:spcPts val="3359"/>
              </a:lnSpc>
              <a:spcBef>
                <a:spcPct val="0"/>
              </a:spcBef>
            </a:pPr>
            <a:r>
              <a:rPr lang="en-US" sz="2799">
                <a:solidFill>
                  <a:srgbClr val="47F4F4"/>
                </a:solidFill>
                <a:latin typeface="Agrandir Wide Thin Bold"/>
              </a:rPr>
              <a:t>Background</a:t>
            </a:r>
          </a:p>
        </p:txBody>
      </p:sp>
      <p:sp>
        <p:nvSpPr>
          <p:cNvPr name="TextBox 25" id="25"/>
          <p:cNvSpPr txBox="true"/>
          <p:nvPr/>
        </p:nvSpPr>
        <p:spPr>
          <a:xfrm rot="0">
            <a:off x="829815" y="7802385"/>
            <a:ext cx="3364925" cy="1481582"/>
          </a:xfrm>
          <a:prstGeom prst="rect">
            <a:avLst/>
          </a:prstGeom>
        </p:spPr>
        <p:txBody>
          <a:bodyPr anchor="t" rtlCol="false" tIns="0" lIns="0" bIns="0" rIns="0">
            <a:spAutoFit/>
          </a:bodyPr>
          <a:lstStyle/>
          <a:p>
            <a:pPr>
              <a:lnSpc>
                <a:spcPts val="2944"/>
              </a:lnSpc>
            </a:pPr>
            <a:r>
              <a:rPr lang="en-US" sz="2300">
                <a:solidFill>
                  <a:srgbClr val="FFFFFF"/>
                </a:solidFill>
                <a:latin typeface="DM Sans"/>
              </a:rPr>
              <a:t>Data range: Year 2010 - 2012 </a:t>
            </a:r>
          </a:p>
          <a:p>
            <a:pPr marL="0" indent="0" lvl="1">
              <a:lnSpc>
                <a:spcPts val="2944"/>
              </a:lnSpc>
              <a:spcBef>
                <a:spcPct val="0"/>
              </a:spcBef>
            </a:pPr>
            <a:r>
              <a:rPr lang="en-US" sz="2300">
                <a:solidFill>
                  <a:srgbClr val="FFFFFF"/>
                </a:solidFill>
                <a:latin typeface="DM Sans"/>
              </a:rPr>
              <a:t>Time period of interest: Year 2010 - 2012</a:t>
            </a:r>
          </a:p>
        </p:txBody>
      </p:sp>
      <p:sp>
        <p:nvSpPr>
          <p:cNvPr name="AutoShape 26" id="26"/>
          <p:cNvSpPr/>
          <p:nvPr/>
        </p:nvSpPr>
        <p:spPr>
          <a:xfrm>
            <a:off x="5044484" y="7562140"/>
            <a:ext cx="3777883" cy="0"/>
          </a:xfrm>
          <a:prstGeom prst="line">
            <a:avLst/>
          </a:prstGeom>
          <a:ln cap="flat" w="28575">
            <a:solidFill>
              <a:srgbClr val="47F4F4"/>
            </a:solidFill>
            <a:prstDash val="solid"/>
            <a:headEnd type="none" len="sm" w="sm"/>
            <a:tailEnd type="none" len="sm" w="sm"/>
          </a:ln>
        </p:spPr>
      </p:sp>
      <p:sp>
        <p:nvSpPr>
          <p:cNvPr name="TextBox 27" id="27"/>
          <p:cNvSpPr txBox="true"/>
          <p:nvPr/>
        </p:nvSpPr>
        <p:spPr>
          <a:xfrm rot="0">
            <a:off x="5044484" y="6894427"/>
            <a:ext cx="3777883" cy="504825"/>
          </a:xfrm>
          <a:prstGeom prst="rect">
            <a:avLst/>
          </a:prstGeom>
        </p:spPr>
        <p:txBody>
          <a:bodyPr anchor="t" rtlCol="false" tIns="0" lIns="0" bIns="0" rIns="0">
            <a:spAutoFit/>
          </a:bodyPr>
          <a:lstStyle/>
          <a:p>
            <a:pPr algn="ctr" marL="0" indent="0" lvl="0">
              <a:lnSpc>
                <a:spcPts val="3359"/>
              </a:lnSpc>
              <a:spcBef>
                <a:spcPct val="0"/>
              </a:spcBef>
            </a:pPr>
            <a:r>
              <a:rPr lang="en-US" sz="2799">
                <a:solidFill>
                  <a:srgbClr val="47F4F4"/>
                </a:solidFill>
                <a:latin typeface="Agrandir Wide Thin Bold"/>
              </a:rPr>
              <a:t>Goal</a:t>
            </a:r>
          </a:p>
        </p:txBody>
      </p:sp>
      <p:sp>
        <p:nvSpPr>
          <p:cNvPr name="TextBox 28" id="28"/>
          <p:cNvSpPr txBox="true"/>
          <p:nvPr/>
        </p:nvSpPr>
        <p:spPr>
          <a:xfrm rot="0">
            <a:off x="5446920" y="7709777"/>
            <a:ext cx="3087994" cy="1853057"/>
          </a:xfrm>
          <a:prstGeom prst="rect">
            <a:avLst/>
          </a:prstGeom>
        </p:spPr>
        <p:txBody>
          <a:bodyPr anchor="t" rtlCol="false" tIns="0" lIns="0" bIns="0" rIns="0">
            <a:spAutoFit/>
          </a:bodyPr>
          <a:lstStyle/>
          <a:p>
            <a:pPr marL="0" indent="0" lvl="1">
              <a:lnSpc>
                <a:spcPts val="2944"/>
              </a:lnSpc>
              <a:spcBef>
                <a:spcPct val="0"/>
              </a:spcBef>
            </a:pPr>
            <a:r>
              <a:rPr lang="en-US" sz="2300">
                <a:solidFill>
                  <a:srgbClr val="FFFFFF"/>
                </a:solidFill>
                <a:latin typeface="DM Sans"/>
              </a:rPr>
              <a:t>Use Trend Analysis and Regression to understand impact of macroeconomic factors</a:t>
            </a:r>
          </a:p>
        </p:txBody>
      </p:sp>
      <p:sp>
        <p:nvSpPr>
          <p:cNvPr name="AutoShape 29" id="29"/>
          <p:cNvSpPr/>
          <p:nvPr/>
        </p:nvSpPr>
        <p:spPr>
          <a:xfrm>
            <a:off x="9465633" y="7562140"/>
            <a:ext cx="3777883" cy="0"/>
          </a:xfrm>
          <a:prstGeom prst="line">
            <a:avLst/>
          </a:prstGeom>
          <a:ln cap="flat" w="28575">
            <a:solidFill>
              <a:srgbClr val="47F4F4"/>
            </a:solidFill>
            <a:prstDash val="solid"/>
            <a:headEnd type="none" len="sm" w="sm"/>
            <a:tailEnd type="none" len="sm" w="sm"/>
          </a:ln>
        </p:spPr>
      </p:sp>
      <p:sp>
        <p:nvSpPr>
          <p:cNvPr name="TextBox 30" id="30"/>
          <p:cNvSpPr txBox="true"/>
          <p:nvPr/>
        </p:nvSpPr>
        <p:spPr>
          <a:xfrm rot="0">
            <a:off x="9465633" y="6684877"/>
            <a:ext cx="3777883" cy="923925"/>
          </a:xfrm>
          <a:prstGeom prst="rect">
            <a:avLst/>
          </a:prstGeom>
        </p:spPr>
        <p:txBody>
          <a:bodyPr anchor="t" rtlCol="false" tIns="0" lIns="0" bIns="0" rIns="0">
            <a:spAutoFit/>
          </a:bodyPr>
          <a:lstStyle/>
          <a:p>
            <a:pPr algn="ctr" marL="0" indent="0" lvl="0">
              <a:lnSpc>
                <a:spcPts val="3359"/>
              </a:lnSpc>
              <a:spcBef>
                <a:spcPct val="0"/>
              </a:spcBef>
            </a:pPr>
            <a:r>
              <a:rPr lang="en-US" sz="2799">
                <a:solidFill>
                  <a:srgbClr val="47F4F4"/>
                </a:solidFill>
                <a:latin typeface="Agrandir Wide Thin Bold"/>
              </a:rPr>
              <a:t>Question of Interest</a:t>
            </a:r>
          </a:p>
        </p:txBody>
      </p:sp>
      <p:sp>
        <p:nvSpPr>
          <p:cNvPr name="TextBox 31" id="31"/>
          <p:cNvSpPr txBox="true"/>
          <p:nvPr/>
        </p:nvSpPr>
        <p:spPr>
          <a:xfrm rot="0">
            <a:off x="9672112" y="7802385"/>
            <a:ext cx="3364925" cy="1110107"/>
          </a:xfrm>
          <a:prstGeom prst="rect">
            <a:avLst/>
          </a:prstGeom>
        </p:spPr>
        <p:txBody>
          <a:bodyPr anchor="t" rtlCol="false" tIns="0" lIns="0" bIns="0" rIns="0">
            <a:spAutoFit/>
          </a:bodyPr>
          <a:lstStyle/>
          <a:p>
            <a:pPr>
              <a:lnSpc>
                <a:spcPts val="2944"/>
              </a:lnSpc>
            </a:pPr>
            <a:r>
              <a:rPr lang="en-US" sz="2300">
                <a:solidFill>
                  <a:srgbClr val="FFFFFF"/>
                </a:solidFill>
                <a:latin typeface="DM Sans"/>
              </a:rPr>
              <a:t>What macroeconomic factors affect fluctuations in sales?</a:t>
            </a:r>
          </a:p>
        </p:txBody>
      </p:sp>
      <p:sp>
        <p:nvSpPr>
          <p:cNvPr name="AutoShape 32" id="32"/>
          <p:cNvSpPr/>
          <p:nvPr/>
        </p:nvSpPr>
        <p:spPr>
          <a:xfrm>
            <a:off x="13886781" y="7562140"/>
            <a:ext cx="3777883" cy="0"/>
          </a:xfrm>
          <a:prstGeom prst="line">
            <a:avLst/>
          </a:prstGeom>
          <a:ln cap="flat" w="28575">
            <a:solidFill>
              <a:srgbClr val="47F4F4"/>
            </a:solidFill>
            <a:prstDash val="solid"/>
            <a:headEnd type="none" len="sm" w="sm"/>
            <a:tailEnd type="none" len="sm" w="sm"/>
          </a:ln>
        </p:spPr>
      </p:sp>
      <p:sp>
        <p:nvSpPr>
          <p:cNvPr name="TextBox 33" id="33"/>
          <p:cNvSpPr txBox="true"/>
          <p:nvPr/>
        </p:nvSpPr>
        <p:spPr>
          <a:xfrm rot="0">
            <a:off x="13886781" y="6684877"/>
            <a:ext cx="3777883" cy="923925"/>
          </a:xfrm>
          <a:prstGeom prst="rect">
            <a:avLst/>
          </a:prstGeom>
        </p:spPr>
        <p:txBody>
          <a:bodyPr anchor="t" rtlCol="false" tIns="0" lIns="0" bIns="0" rIns="0">
            <a:spAutoFit/>
          </a:bodyPr>
          <a:lstStyle/>
          <a:p>
            <a:pPr algn="ctr" marL="0" indent="0" lvl="0">
              <a:lnSpc>
                <a:spcPts val="3359"/>
              </a:lnSpc>
              <a:spcBef>
                <a:spcPct val="0"/>
              </a:spcBef>
            </a:pPr>
            <a:r>
              <a:rPr lang="en-US" sz="2799">
                <a:solidFill>
                  <a:srgbClr val="47F4F4"/>
                </a:solidFill>
                <a:latin typeface="Agrandir Wide Thin Bold"/>
              </a:rPr>
              <a:t>Expected Outcome</a:t>
            </a:r>
          </a:p>
        </p:txBody>
      </p:sp>
      <p:sp>
        <p:nvSpPr>
          <p:cNvPr name="TextBox 34" id="34"/>
          <p:cNvSpPr txBox="true"/>
          <p:nvPr/>
        </p:nvSpPr>
        <p:spPr>
          <a:xfrm rot="0">
            <a:off x="14093261" y="7802385"/>
            <a:ext cx="3364925" cy="2224532"/>
          </a:xfrm>
          <a:prstGeom prst="rect">
            <a:avLst/>
          </a:prstGeom>
        </p:spPr>
        <p:txBody>
          <a:bodyPr anchor="t" rtlCol="false" tIns="0" lIns="0" bIns="0" rIns="0">
            <a:spAutoFit/>
          </a:bodyPr>
          <a:lstStyle/>
          <a:p>
            <a:pPr marL="496571" indent="-248285" lvl="1">
              <a:lnSpc>
                <a:spcPts val="2944"/>
              </a:lnSpc>
              <a:buFont typeface="Arial"/>
              <a:buChar char="•"/>
            </a:pPr>
            <a:r>
              <a:rPr lang="en-US" sz="2300">
                <a:solidFill>
                  <a:srgbClr val="FFFFFF"/>
                </a:solidFill>
                <a:latin typeface="DM Sans"/>
              </a:rPr>
              <a:t>Key drivers influencing sales patterns</a:t>
            </a:r>
          </a:p>
          <a:p>
            <a:pPr marL="496571" indent="-248285" lvl="1">
              <a:lnSpc>
                <a:spcPts val="2944"/>
              </a:lnSpc>
              <a:buFont typeface="Arial"/>
              <a:buChar char="•"/>
            </a:pPr>
            <a:r>
              <a:rPr lang="en-US" sz="2300">
                <a:solidFill>
                  <a:srgbClr val="FFFFFF"/>
                </a:solidFill>
                <a:latin typeface="DM Sans"/>
              </a:rPr>
              <a:t>Recommendations for optimizing business operations </a:t>
            </a:r>
          </a:p>
        </p:txBody>
      </p:sp>
      <p:grpSp>
        <p:nvGrpSpPr>
          <p:cNvPr name="Group 35" id="35"/>
          <p:cNvGrpSpPr/>
          <p:nvPr/>
        </p:nvGrpSpPr>
        <p:grpSpPr>
          <a:xfrm rot="0">
            <a:off x="357337" y="371624"/>
            <a:ext cx="17573326" cy="657076"/>
            <a:chOff x="0" y="0"/>
            <a:chExt cx="23431102" cy="876101"/>
          </a:xfrm>
        </p:grpSpPr>
        <p:sp>
          <p:nvSpPr>
            <p:cNvPr name="AutoShape 36" id="36"/>
            <p:cNvSpPr/>
            <p:nvPr/>
          </p:nvSpPr>
          <p:spPr>
            <a:xfrm rot="0">
              <a:off x="19050" y="0"/>
              <a:ext cx="23393002" cy="0"/>
            </a:xfrm>
            <a:prstGeom prst="line">
              <a:avLst/>
            </a:prstGeom>
            <a:ln cap="flat" w="38100">
              <a:solidFill>
                <a:srgbClr val="47F4F4"/>
              </a:solidFill>
              <a:prstDash val="solid"/>
              <a:headEnd type="none" len="sm" w="sm"/>
              <a:tailEnd type="none" len="sm" w="sm"/>
            </a:ln>
          </p:spPr>
        </p:sp>
        <p:sp>
          <p:nvSpPr>
            <p:cNvPr name="AutoShape 37" id="37"/>
            <p:cNvSpPr/>
            <p:nvPr/>
          </p:nvSpPr>
          <p:spPr>
            <a:xfrm rot="5400000">
              <a:off x="-419000" y="419000"/>
              <a:ext cx="876101" cy="0"/>
            </a:xfrm>
            <a:prstGeom prst="line">
              <a:avLst/>
            </a:prstGeom>
            <a:ln cap="flat" w="38100">
              <a:solidFill>
                <a:srgbClr val="47F4F4"/>
              </a:solidFill>
              <a:prstDash val="solid"/>
              <a:headEnd type="none" len="sm" w="sm"/>
              <a:tailEnd type="none" len="sm" w="sm"/>
            </a:ln>
          </p:spPr>
        </p:sp>
        <p:sp>
          <p:nvSpPr>
            <p:cNvPr name="AutoShape 38" id="38"/>
            <p:cNvSpPr/>
            <p:nvPr/>
          </p:nvSpPr>
          <p:spPr>
            <a:xfrm rot="5400000">
              <a:off x="22974001" y="419000"/>
              <a:ext cx="876101" cy="0"/>
            </a:xfrm>
            <a:prstGeom prst="line">
              <a:avLst/>
            </a:prstGeom>
            <a:ln cap="flat" w="38100">
              <a:solidFill>
                <a:srgbClr val="47F4F4"/>
              </a:solidFill>
              <a:prstDash val="solid"/>
              <a:headEnd type="none" len="sm" w="sm"/>
              <a:tailEnd type="none" len="sm" w="sm"/>
            </a:ln>
          </p:spPr>
        </p:sp>
      </p:grpSp>
      <p:sp>
        <p:nvSpPr>
          <p:cNvPr name="TextBox 39" id="39"/>
          <p:cNvSpPr txBox="true"/>
          <p:nvPr/>
        </p:nvSpPr>
        <p:spPr>
          <a:xfrm rot="0">
            <a:off x="886955" y="1202751"/>
            <a:ext cx="15295917" cy="1524000"/>
          </a:xfrm>
          <a:prstGeom prst="rect">
            <a:avLst/>
          </a:prstGeom>
        </p:spPr>
        <p:txBody>
          <a:bodyPr anchor="t" rtlCol="false" tIns="0" lIns="0" bIns="0" rIns="0">
            <a:spAutoFit/>
          </a:bodyPr>
          <a:lstStyle/>
          <a:p>
            <a:pPr algn="l" marL="0" indent="0" lvl="0">
              <a:lnSpc>
                <a:spcPts val="10199"/>
              </a:lnSpc>
              <a:spcBef>
                <a:spcPct val="0"/>
              </a:spcBef>
            </a:pPr>
            <a:r>
              <a:rPr lang="en-US" sz="8499">
                <a:solidFill>
                  <a:srgbClr val="FFFFFF"/>
                </a:solidFill>
                <a:latin typeface="Agrandir Wide Thin Bold"/>
              </a:rPr>
              <a:t>Introduction</a:t>
            </a:r>
          </a:p>
        </p:txBody>
      </p:sp>
      <p:grpSp>
        <p:nvGrpSpPr>
          <p:cNvPr name="Group 40" id="40"/>
          <p:cNvGrpSpPr/>
          <p:nvPr/>
        </p:nvGrpSpPr>
        <p:grpSpPr>
          <a:xfrm rot="-10800000">
            <a:off x="357337" y="9347219"/>
            <a:ext cx="17573326" cy="657076"/>
            <a:chOff x="0" y="0"/>
            <a:chExt cx="23431102" cy="876101"/>
          </a:xfrm>
        </p:grpSpPr>
        <p:sp>
          <p:nvSpPr>
            <p:cNvPr name="AutoShape 41" id="41"/>
            <p:cNvSpPr/>
            <p:nvPr/>
          </p:nvSpPr>
          <p:spPr>
            <a:xfrm rot="0">
              <a:off x="19050" y="0"/>
              <a:ext cx="23393002" cy="0"/>
            </a:xfrm>
            <a:prstGeom prst="line">
              <a:avLst/>
            </a:prstGeom>
            <a:ln cap="flat" w="38100">
              <a:solidFill>
                <a:srgbClr val="47F4F4"/>
              </a:solidFill>
              <a:prstDash val="solid"/>
              <a:headEnd type="none" len="sm" w="sm"/>
              <a:tailEnd type="none" len="sm" w="sm"/>
            </a:ln>
          </p:spPr>
        </p:sp>
        <p:sp>
          <p:nvSpPr>
            <p:cNvPr name="AutoShape 42" id="42"/>
            <p:cNvSpPr/>
            <p:nvPr/>
          </p:nvSpPr>
          <p:spPr>
            <a:xfrm rot="5400000">
              <a:off x="-419000" y="419000"/>
              <a:ext cx="876101" cy="0"/>
            </a:xfrm>
            <a:prstGeom prst="line">
              <a:avLst/>
            </a:prstGeom>
            <a:ln cap="flat" w="38100">
              <a:solidFill>
                <a:srgbClr val="47F4F4"/>
              </a:solidFill>
              <a:prstDash val="solid"/>
              <a:headEnd type="none" len="sm" w="sm"/>
              <a:tailEnd type="none" len="sm" w="sm"/>
            </a:ln>
          </p:spPr>
        </p:sp>
        <p:sp>
          <p:nvSpPr>
            <p:cNvPr name="AutoShape 43" id="43"/>
            <p:cNvSpPr/>
            <p:nvPr/>
          </p:nvSpPr>
          <p:spPr>
            <a:xfrm rot="5400000">
              <a:off x="22974001" y="419000"/>
              <a:ext cx="876101" cy="0"/>
            </a:xfrm>
            <a:prstGeom prst="line">
              <a:avLst/>
            </a:prstGeom>
            <a:ln cap="flat" w="38100">
              <a:solidFill>
                <a:srgbClr val="47F4F4"/>
              </a:solidFill>
              <a:prstDash val="solid"/>
              <a:headEnd type="none" len="sm" w="sm"/>
              <a:tailEnd type="none" len="sm" w="sm"/>
            </a:ln>
          </p:spPr>
        </p:sp>
      </p:grpSp>
    </p:spTree>
  </p:cSld>
  <p:clrMapOvr>
    <a:masterClrMapping/>
  </p:clrMapOvr>
</p:sld>
</file>

<file path=ppt/slides/slide6.xml><?xml version="1.0" encoding="utf-8"?>
<p:sld xmlns:p="http://schemas.openxmlformats.org/presentationml/2006/main" xmlns:a="http://schemas.openxmlformats.org/drawingml/2006/main">
  <p:cSld>
    <p:bg>
      <p:bgPr>
        <a:solidFill>
          <a:srgbClr val="124CCD"/>
        </a:solidFill>
      </p:bgPr>
    </p:bg>
    <p:spTree>
      <p:nvGrpSpPr>
        <p:cNvPr id="1" name=""/>
        <p:cNvGrpSpPr/>
        <p:nvPr/>
      </p:nvGrpSpPr>
      <p:grpSpPr>
        <a:xfrm>
          <a:off x="0" y="0"/>
          <a:ext cx="0" cy="0"/>
          <a:chOff x="0" y="0"/>
          <a:chExt cx="0" cy="0"/>
        </a:xfrm>
      </p:grpSpPr>
      <p:sp>
        <p:nvSpPr>
          <p:cNvPr name="TextBox 2" id="2"/>
          <p:cNvSpPr txBox="true"/>
          <p:nvPr/>
        </p:nvSpPr>
        <p:spPr>
          <a:xfrm rot="0">
            <a:off x="6791214" y="3546999"/>
            <a:ext cx="5030820" cy="1991816"/>
          </a:xfrm>
          <a:prstGeom prst="rect">
            <a:avLst/>
          </a:prstGeom>
        </p:spPr>
        <p:txBody>
          <a:bodyPr anchor="t" rtlCol="false" tIns="0" lIns="0" bIns="0" rIns="0">
            <a:spAutoFit/>
          </a:bodyPr>
          <a:lstStyle/>
          <a:p>
            <a:pPr algn="ctr" marL="0" indent="0" lvl="0">
              <a:lnSpc>
                <a:spcPts val="7219"/>
              </a:lnSpc>
              <a:spcBef>
                <a:spcPct val="0"/>
              </a:spcBef>
            </a:pPr>
            <a:r>
              <a:rPr lang="en-US" sz="6016">
                <a:solidFill>
                  <a:srgbClr val="FFFFFF"/>
                </a:solidFill>
                <a:latin typeface="Agrandir Wide Thin Bold"/>
              </a:rPr>
              <a:t>Data Description</a:t>
            </a:r>
          </a:p>
        </p:txBody>
      </p:sp>
      <p:grpSp>
        <p:nvGrpSpPr>
          <p:cNvPr name="Group 3" id="3"/>
          <p:cNvGrpSpPr/>
          <p:nvPr/>
        </p:nvGrpSpPr>
        <p:grpSpPr>
          <a:xfrm rot="0">
            <a:off x="1349724" y="1399052"/>
            <a:ext cx="4342404" cy="760608"/>
            <a:chOff x="0" y="0"/>
            <a:chExt cx="5789872" cy="1014144"/>
          </a:xfrm>
        </p:grpSpPr>
        <p:grpSp>
          <p:nvGrpSpPr>
            <p:cNvPr name="Group 4" id="4"/>
            <p:cNvGrpSpPr/>
            <p:nvPr/>
          </p:nvGrpSpPr>
          <p:grpSpPr>
            <a:xfrm rot="0">
              <a:off x="0" y="0"/>
              <a:ext cx="5789872" cy="1014144"/>
              <a:chOff x="0" y="0"/>
              <a:chExt cx="1143678" cy="200325"/>
            </a:xfrm>
          </p:grpSpPr>
          <p:sp>
            <p:nvSpPr>
              <p:cNvPr name="Freeform 5" id="5"/>
              <p:cNvSpPr/>
              <p:nvPr/>
            </p:nvSpPr>
            <p:spPr>
              <a:xfrm flipH="false" flipV="false" rot="0">
                <a:off x="0" y="0"/>
                <a:ext cx="1143678" cy="200325"/>
              </a:xfrm>
              <a:custGeom>
                <a:avLst/>
                <a:gdLst/>
                <a:ahLst/>
                <a:cxnLst/>
                <a:rect r="r" b="b" t="t" l="l"/>
                <a:pathLst>
                  <a:path h="200325" w="1143678">
                    <a:moveTo>
                      <a:pt x="90926" y="0"/>
                    </a:moveTo>
                    <a:lnTo>
                      <a:pt x="1052752" y="0"/>
                    </a:lnTo>
                    <a:cubicBezTo>
                      <a:pt x="1076867" y="0"/>
                      <a:pt x="1099995" y="9580"/>
                      <a:pt x="1117047" y="26632"/>
                    </a:cubicBezTo>
                    <a:cubicBezTo>
                      <a:pt x="1134099" y="43684"/>
                      <a:pt x="1143678" y="66811"/>
                      <a:pt x="1143678" y="90926"/>
                    </a:cubicBezTo>
                    <a:lnTo>
                      <a:pt x="1143678" y="109399"/>
                    </a:lnTo>
                    <a:cubicBezTo>
                      <a:pt x="1143678" y="133514"/>
                      <a:pt x="1134099" y="156641"/>
                      <a:pt x="1117047" y="173693"/>
                    </a:cubicBezTo>
                    <a:cubicBezTo>
                      <a:pt x="1099995" y="190745"/>
                      <a:pt x="1076867" y="200325"/>
                      <a:pt x="1052752" y="200325"/>
                    </a:cubicBezTo>
                    <a:lnTo>
                      <a:pt x="90926" y="200325"/>
                    </a:lnTo>
                    <a:cubicBezTo>
                      <a:pt x="40709" y="200325"/>
                      <a:pt x="0" y="159616"/>
                      <a:pt x="0" y="109399"/>
                    </a:cubicBezTo>
                    <a:lnTo>
                      <a:pt x="0" y="90926"/>
                    </a:lnTo>
                    <a:cubicBezTo>
                      <a:pt x="0" y="66811"/>
                      <a:pt x="9580" y="43684"/>
                      <a:pt x="26632" y="26632"/>
                    </a:cubicBezTo>
                    <a:cubicBezTo>
                      <a:pt x="43684" y="9580"/>
                      <a:pt x="66811" y="0"/>
                      <a:pt x="90926" y="0"/>
                    </a:cubicBezTo>
                    <a:close/>
                  </a:path>
                </a:pathLst>
              </a:custGeom>
              <a:solidFill>
                <a:srgbClr val="47F4F4"/>
              </a:solidFill>
            </p:spPr>
          </p:sp>
          <p:sp>
            <p:nvSpPr>
              <p:cNvPr name="TextBox 6" id="6"/>
              <p:cNvSpPr txBox="true"/>
              <p:nvPr/>
            </p:nvSpPr>
            <p:spPr>
              <a:xfrm>
                <a:off x="0" y="-28575"/>
                <a:ext cx="1143678" cy="228900"/>
              </a:xfrm>
              <a:prstGeom prst="rect">
                <a:avLst/>
              </a:prstGeom>
            </p:spPr>
            <p:txBody>
              <a:bodyPr anchor="ctr" rtlCol="false" tIns="50800" lIns="50800" bIns="50800" rIns="50800"/>
              <a:lstStyle/>
              <a:p>
                <a:pPr algn="ctr">
                  <a:lnSpc>
                    <a:spcPts val="2816"/>
                  </a:lnSpc>
                </a:pPr>
              </a:p>
            </p:txBody>
          </p:sp>
        </p:grpSp>
        <p:grpSp>
          <p:nvGrpSpPr>
            <p:cNvPr name="Group 7" id="7"/>
            <p:cNvGrpSpPr/>
            <p:nvPr/>
          </p:nvGrpSpPr>
          <p:grpSpPr>
            <a:xfrm rot="0">
              <a:off x="41467" y="35592"/>
              <a:ext cx="5706938" cy="942959"/>
              <a:chOff x="0" y="0"/>
              <a:chExt cx="1212396" cy="200325"/>
            </a:xfrm>
          </p:grpSpPr>
          <p:sp>
            <p:nvSpPr>
              <p:cNvPr name="Freeform 8" id="8"/>
              <p:cNvSpPr/>
              <p:nvPr/>
            </p:nvSpPr>
            <p:spPr>
              <a:xfrm flipH="false" flipV="false" rot="0">
                <a:off x="0" y="0"/>
                <a:ext cx="1212396" cy="200325"/>
              </a:xfrm>
              <a:custGeom>
                <a:avLst/>
                <a:gdLst/>
                <a:ahLst/>
                <a:cxnLst/>
                <a:rect r="r" b="b" t="t" l="l"/>
                <a:pathLst>
                  <a:path h="200325" w="1212396">
                    <a:moveTo>
                      <a:pt x="92247" y="0"/>
                    </a:moveTo>
                    <a:lnTo>
                      <a:pt x="1120149" y="0"/>
                    </a:lnTo>
                    <a:cubicBezTo>
                      <a:pt x="1144614" y="0"/>
                      <a:pt x="1168078" y="9719"/>
                      <a:pt x="1185378" y="27019"/>
                    </a:cubicBezTo>
                    <a:cubicBezTo>
                      <a:pt x="1202677" y="44318"/>
                      <a:pt x="1212396" y="67782"/>
                      <a:pt x="1212396" y="92247"/>
                    </a:cubicBezTo>
                    <a:lnTo>
                      <a:pt x="1212396" y="108077"/>
                    </a:lnTo>
                    <a:cubicBezTo>
                      <a:pt x="1212396" y="132543"/>
                      <a:pt x="1202677" y="156006"/>
                      <a:pt x="1185378" y="173306"/>
                    </a:cubicBezTo>
                    <a:cubicBezTo>
                      <a:pt x="1168078" y="190606"/>
                      <a:pt x="1144614" y="200325"/>
                      <a:pt x="1120149" y="200325"/>
                    </a:cubicBezTo>
                    <a:lnTo>
                      <a:pt x="92247" y="200325"/>
                    </a:lnTo>
                    <a:cubicBezTo>
                      <a:pt x="67782" y="200325"/>
                      <a:pt x="44318" y="190606"/>
                      <a:pt x="27019" y="173306"/>
                    </a:cubicBezTo>
                    <a:cubicBezTo>
                      <a:pt x="9719" y="156006"/>
                      <a:pt x="0" y="132543"/>
                      <a:pt x="0" y="108077"/>
                    </a:cubicBezTo>
                    <a:lnTo>
                      <a:pt x="0" y="92247"/>
                    </a:lnTo>
                    <a:cubicBezTo>
                      <a:pt x="0" y="67782"/>
                      <a:pt x="9719" y="44318"/>
                      <a:pt x="27019" y="27019"/>
                    </a:cubicBezTo>
                    <a:cubicBezTo>
                      <a:pt x="44318" y="9719"/>
                      <a:pt x="67782" y="0"/>
                      <a:pt x="92247" y="0"/>
                    </a:cubicBezTo>
                    <a:close/>
                  </a:path>
                </a:pathLst>
              </a:custGeom>
              <a:solidFill>
                <a:srgbClr val="124CCD"/>
              </a:solidFill>
            </p:spPr>
          </p:sp>
          <p:sp>
            <p:nvSpPr>
              <p:cNvPr name="TextBox 9" id="9"/>
              <p:cNvSpPr txBox="true"/>
              <p:nvPr/>
            </p:nvSpPr>
            <p:spPr>
              <a:xfrm>
                <a:off x="0" y="-28575"/>
                <a:ext cx="1212396" cy="228900"/>
              </a:xfrm>
              <a:prstGeom prst="rect">
                <a:avLst/>
              </a:prstGeom>
            </p:spPr>
            <p:txBody>
              <a:bodyPr anchor="ctr" rtlCol="false" tIns="50800" lIns="50800" bIns="50800" rIns="50800"/>
              <a:lstStyle/>
              <a:p>
                <a:pPr algn="ctr">
                  <a:lnSpc>
                    <a:spcPts val="2816"/>
                  </a:lnSpc>
                </a:pPr>
              </a:p>
            </p:txBody>
          </p:sp>
        </p:grpSp>
        <p:sp>
          <p:nvSpPr>
            <p:cNvPr name="TextBox 10" id="10"/>
            <p:cNvSpPr txBox="true"/>
            <p:nvPr/>
          </p:nvSpPr>
          <p:spPr>
            <a:xfrm rot="0">
              <a:off x="409677" y="214972"/>
              <a:ext cx="4970517" cy="558800"/>
            </a:xfrm>
            <a:prstGeom prst="rect">
              <a:avLst/>
            </a:prstGeom>
          </p:spPr>
          <p:txBody>
            <a:bodyPr anchor="t" rtlCol="false" tIns="0" lIns="0" bIns="0" rIns="0">
              <a:spAutoFit/>
            </a:bodyPr>
            <a:lstStyle/>
            <a:p>
              <a:pPr algn="ctr" marL="0" indent="0" lvl="0">
                <a:lnSpc>
                  <a:spcPts val="2879"/>
                </a:lnSpc>
                <a:spcBef>
                  <a:spcPct val="0"/>
                </a:spcBef>
              </a:pPr>
              <a:r>
                <a:rPr lang="en-US" sz="2400">
                  <a:solidFill>
                    <a:srgbClr val="47F4F4"/>
                  </a:solidFill>
                  <a:latin typeface="Agrandir Wide Thin Bold"/>
                </a:rPr>
                <a:t>Store</a:t>
              </a:r>
            </a:p>
          </p:txBody>
        </p:sp>
      </p:grpSp>
      <p:grpSp>
        <p:nvGrpSpPr>
          <p:cNvPr name="Group 11" id="11"/>
          <p:cNvGrpSpPr/>
          <p:nvPr/>
        </p:nvGrpSpPr>
        <p:grpSpPr>
          <a:xfrm rot="0">
            <a:off x="1349724" y="7097604"/>
            <a:ext cx="4342404" cy="760608"/>
            <a:chOff x="0" y="0"/>
            <a:chExt cx="5789872" cy="1014144"/>
          </a:xfrm>
        </p:grpSpPr>
        <p:grpSp>
          <p:nvGrpSpPr>
            <p:cNvPr name="Group 12" id="12"/>
            <p:cNvGrpSpPr/>
            <p:nvPr/>
          </p:nvGrpSpPr>
          <p:grpSpPr>
            <a:xfrm rot="0">
              <a:off x="0" y="0"/>
              <a:ext cx="5789872" cy="1014144"/>
              <a:chOff x="0" y="0"/>
              <a:chExt cx="1143678" cy="200325"/>
            </a:xfrm>
          </p:grpSpPr>
          <p:sp>
            <p:nvSpPr>
              <p:cNvPr name="Freeform 13" id="13"/>
              <p:cNvSpPr/>
              <p:nvPr/>
            </p:nvSpPr>
            <p:spPr>
              <a:xfrm flipH="false" flipV="false" rot="0">
                <a:off x="0" y="0"/>
                <a:ext cx="1143678" cy="200325"/>
              </a:xfrm>
              <a:custGeom>
                <a:avLst/>
                <a:gdLst/>
                <a:ahLst/>
                <a:cxnLst/>
                <a:rect r="r" b="b" t="t" l="l"/>
                <a:pathLst>
                  <a:path h="200325" w="1143678">
                    <a:moveTo>
                      <a:pt x="90926" y="0"/>
                    </a:moveTo>
                    <a:lnTo>
                      <a:pt x="1052752" y="0"/>
                    </a:lnTo>
                    <a:cubicBezTo>
                      <a:pt x="1076867" y="0"/>
                      <a:pt x="1099995" y="9580"/>
                      <a:pt x="1117047" y="26632"/>
                    </a:cubicBezTo>
                    <a:cubicBezTo>
                      <a:pt x="1134099" y="43684"/>
                      <a:pt x="1143678" y="66811"/>
                      <a:pt x="1143678" y="90926"/>
                    </a:cubicBezTo>
                    <a:lnTo>
                      <a:pt x="1143678" y="109399"/>
                    </a:lnTo>
                    <a:cubicBezTo>
                      <a:pt x="1143678" y="133514"/>
                      <a:pt x="1134099" y="156641"/>
                      <a:pt x="1117047" y="173693"/>
                    </a:cubicBezTo>
                    <a:cubicBezTo>
                      <a:pt x="1099995" y="190745"/>
                      <a:pt x="1076867" y="200325"/>
                      <a:pt x="1052752" y="200325"/>
                    </a:cubicBezTo>
                    <a:lnTo>
                      <a:pt x="90926" y="200325"/>
                    </a:lnTo>
                    <a:cubicBezTo>
                      <a:pt x="40709" y="200325"/>
                      <a:pt x="0" y="159616"/>
                      <a:pt x="0" y="109399"/>
                    </a:cubicBezTo>
                    <a:lnTo>
                      <a:pt x="0" y="90926"/>
                    </a:lnTo>
                    <a:cubicBezTo>
                      <a:pt x="0" y="66811"/>
                      <a:pt x="9580" y="43684"/>
                      <a:pt x="26632" y="26632"/>
                    </a:cubicBezTo>
                    <a:cubicBezTo>
                      <a:pt x="43684" y="9580"/>
                      <a:pt x="66811" y="0"/>
                      <a:pt x="90926" y="0"/>
                    </a:cubicBezTo>
                    <a:close/>
                  </a:path>
                </a:pathLst>
              </a:custGeom>
              <a:solidFill>
                <a:srgbClr val="47F4F4"/>
              </a:solidFill>
            </p:spPr>
          </p:sp>
          <p:sp>
            <p:nvSpPr>
              <p:cNvPr name="TextBox 14" id="14"/>
              <p:cNvSpPr txBox="true"/>
              <p:nvPr/>
            </p:nvSpPr>
            <p:spPr>
              <a:xfrm>
                <a:off x="0" y="-28575"/>
                <a:ext cx="1143678" cy="228900"/>
              </a:xfrm>
              <a:prstGeom prst="rect">
                <a:avLst/>
              </a:prstGeom>
            </p:spPr>
            <p:txBody>
              <a:bodyPr anchor="ctr" rtlCol="false" tIns="50800" lIns="50800" bIns="50800" rIns="50800"/>
              <a:lstStyle/>
              <a:p>
                <a:pPr algn="ctr">
                  <a:lnSpc>
                    <a:spcPts val="2816"/>
                  </a:lnSpc>
                </a:pPr>
              </a:p>
            </p:txBody>
          </p:sp>
        </p:grpSp>
        <p:grpSp>
          <p:nvGrpSpPr>
            <p:cNvPr name="Group 15" id="15"/>
            <p:cNvGrpSpPr/>
            <p:nvPr/>
          </p:nvGrpSpPr>
          <p:grpSpPr>
            <a:xfrm rot="0">
              <a:off x="41467" y="35592"/>
              <a:ext cx="5706938" cy="942959"/>
              <a:chOff x="0" y="0"/>
              <a:chExt cx="1212396" cy="200325"/>
            </a:xfrm>
          </p:grpSpPr>
          <p:sp>
            <p:nvSpPr>
              <p:cNvPr name="Freeform 16" id="16"/>
              <p:cNvSpPr/>
              <p:nvPr/>
            </p:nvSpPr>
            <p:spPr>
              <a:xfrm flipH="false" flipV="false" rot="0">
                <a:off x="0" y="0"/>
                <a:ext cx="1212396" cy="200325"/>
              </a:xfrm>
              <a:custGeom>
                <a:avLst/>
                <a:gdLst/>
                <a:ahLst/>
                <a:cxnLst/>
                <a:rect r="r" b="b" t="t" l="l"/>
                <a:pathLst>
                  <a:path h="200325" w="1212396">
                    <a:moveTo>
                      <a:pt x="92247" y="0"/>
                    </a:moveTo>
                    <a:lnTo>
                      <a:pt x="1120149" y="0"/>
                    </a:lnTo>
                    <a:cubicBezTo>
                      <a:pt x="1144614" y="0"/>
                      <a:pt x="1168078" y="9719"/>
                      <a:pt x="1185378" y="27019"/>
                    </a:cubicBezTo>
                    <a:cubicBezTo>
                      <a:pt x="1202677" y="44318"/>
                      <a:pt x="1212396" y="67782"/>
                      <a:pt x="1212396" y="92247"/>
                    </a:cubicBezTo>
                    <a:lnTo>
                      <a:pt x="1212396" y="108077"/>
                    </a:lnTo>
                    <a:cubicBezTo>
                      <a:pt x="1212396" y="132543"/>
                      <a:pt x="1202677" y="156006"/>
                      <a:pt x="1185378" y="173306"/>
                    </a:cubicBezTo>
                    <a:cubicBezTo>
                      <a:pt x="1168078" y="190606"/>
                      <a:pt x="1144614" y="200325"/>
                      <a:pt x="1120149" y="200325"/>
                    </a:cubicBezTo>
                    <a:lnTo>
                      <a:pt x="92247" y="200325"/>
                    </a:lnTo>
                    <a:cubicBezTo>
                      <a:pt x="67782" y="200325"/>
                      <a:pt x="44318" y="190606"/>
                      <a:pt x="27019" y="173306"/>
                    </a:cubicBezTo>
                    <a:cubicBezTo>
                      <a:pt x="9719" y="156006"/>
                      <a:pt x="0" y="132543"/>
                      <a:pt x="0" y="108077"/>
                    </a:cubicBezTo>
                    <a:lnTo>
                      <a:pt x="0" y="92247"/>
                    </a:lnTo>
                    <a:cubicBezTo>
                      <a:pt x="0" y="67782"/>
                      <a:pt x="9719" y="44318"/>
                      <a:pt x="27019" y="27019"/>
                    </a:cubicBezTo>
                    <a:cubicBezTo>
                      <a:pt x="44318" y="9719"/>
                      <a:pt x="67782" y="0"/>
                      <a:pt x="92247" y="0"/>
                    </a:cubicBezTo>
                    <a:close/>
                  </a:path>
                </a:pathLst>
              </a:custGeom>
              <a:solidFill>
                <a:srgbClr val="124CCD"/>
              </a:solidFill>
            </p:spPr>
          </p:sp>
          <p:sp>
            <p:nvSpPr>
              <p:cNvPr name="TextBox 17" id="17"/>
              <p:cNvSpPr txBox="true"/>
              <p:nvPr/>
            </p:nvSpPr>
            <p:spPr>
              <a:xfrm>
                <a:off x="0" y="-28575"/>
                <a:ext cx="1212396" cy="228900"/>
              </a:xfrm>
              <a:prstGeom prst="rect">
                <a:avLst/>
              </a:prstGeom>
            </p:spPr>
            <p:txBody>
              <a:bodyPr anchor="ctr" rtlCol="false" tIns="50800" lIns="50800" bIns="50800" rIns="50800"/>
              <a:lstStyle/>
              <a:p>
                <a:pPr algn="ctr">
                  <a:lnSpc>
                    <a:spcPts val="2816"/>
                  </a:lnSpc>
                </a:pPr>
              </a:p>
            </p:txBody>
          </p:sp>
        </p:grpSp>
        <p:sp>
          <p:nvSpPr>
            <p:cNvPr name="TextBox 18" id="18"/>
            <p:cNvSpPr txBox="true"/>
            <p:nvPr/>
          </p:nvSpPr>
          <p:spPr>
            <a:xfrm rot="0">
              <a:off x="409677" y="214972"/>
              <a:ext cx="4970517" cy="558800"/>
            </a:xfrm>
            <a:prstGeom prst="rect">
              <a:avLst/>
            </a:prstGeom>
          </p:spPr>
          <p:txBody>
            <a:bodyPr anchor="t" rtlCol="false" tIns="0" lIns="0" bIns="0" rIns="0">
              <a:spAutoFit/>
            </a:bodyPr>
            <a:lstStyle/>
            <a:p>
              <a:pPr algn="ctr" marL="0" indent="0" lvl="0">
                <a:lnSpc>
                  <a:spcPts val="2879"/>
                </a:lnSpc>
                <a:spcBef>
                  <a:spcPct val="0"/>
                </a:spcBef>
              </a:pPr>
              <a:r>
                <a:rPr lang="en-US" sz="2400">
                  <a:solidFill>
                    <a:srgbClr val="47F4F4"/>
                  </a:solidFill>
                  <a:latin typeface="Agrandir Wide Thin Bold"/>
                </a:rPr>
                <a:t>Fuel_Price</a:t>
              </a:r>
            </a:p>
          </p:txBody>
        </p:sp>
      </p:grpSp>
      <p:sp>
        <p:nvSpPr>
          <p:cNvPr name="TextBox 19" id="19"/>
          <p:cNvSpPr txBox="true"/>
          <p:nvPr/>
        </p:nvSpPr>
        <p:spPr>
          <a:xfrm rot="0">
            <a:off x="1028432" y="2312059"/>
            <a:ext cx="4984988" cy="355105"/>
          </a:xfrm>
          <a:prstGeom prst="rect">
            <a:avLst/>
          </a:prstGeom>
        </p:spPr>
        <p:txBody>
          <a:bodyPr anchor="t" rtlCol="false" tIns="0" lIns="0" bIns="0" rIns="0">
            <a:spAutoFit/>
          </a:bodyPr>
          <a:lstStyle/>
          <a:p>
            <a:pPr algn="ctr" marL="0" indent="0" lvl="1">
              <a:lnSpc>
                <a:spcPts val="2816"/>
              </a:lnSpc>
              <a:spcBef>
                <a:spcPct val="0"/>
              </a:spcBef>
            </a:pPr>
            <a:r>
              <a:rPr lang="en-US" sz="2200">
                <a:solidFill>
                  <a:srgbClr val="FFFFFF"/>
                </a:solidFill>
                <a:latin typeface="DM Sans"/>
              </a:rPr>
              <a:t>The store number</a:t>
            </a:r>
          </a:p>
        </p:txBody>
      </p:sp>
      <p:sp>
        <p:nvSpPr>
          <p:cNvPr name="TextBox 20" id="20"/>
          <p:cNvSpPr txBox="true"/>
          <p:nvPr/>
        </p:nvSpPr>
        <p:spPr>
          <a:xfrm rot="0">
            <a:off x="1028432" y="8010612"/>
            <a:ext cx="4984988" cy="355105"/>
          </a:xfrm>
          <a:prstGeom prst="rect">
            <a:avLst/>
          </a:prstGeom>
        </p:spPr>
        <p:txBody>
          <a:bodyPr anchor="t" rtlCol="false" tIns="0" lIns="0" bIns="0" rIns="0">
            <a:spAutoFit/>
          </a:bodyPr>
          <a:lstStyle/>
          <a:p>
            <a:pPr algn="ctr" marL="0" indent="0" lvl="1">
              <a:lnSpc>
                <a:spcPts val="2816"/>
              </a:lnSpc>
              <a:spcBef>
                <a:spcPct val="0"/>
              </a:spcBef>
            </a:pPr>
            <a:r>
              <a:rPr lang="en-US" sz="2200">
                <a:solidFill>
                  <a:srgbClr val="FFFFFF"/>
                </a:solidFill>
                <a:latin typeface="DM Sans"/>
              </a:rPr>
              <a:t>Cost of fuel in the region</a:t>
            </a:r>
          </a:p>
        </p:txBody>
      </p:sp>
      <p:grpSp>
        <p:nvGrpSpPr>
          <p:cNvPr name="Group 21" id="21"/>
          <p:cNvGrpSpPr/>
          <p:nvPr/>
        </p:nvGrpSpPr>
        <p:grpSpPr>
          <a:xfrm rot="0">
            <a:off x="12595872" y="7097604"/>
            <a:ext cx="4342404" cy="760608"/>
            <a:chOff x="0" y="0"/>
            <a:chExt cx="5789872" cy="1014144"/>
          </a:xfrm>
        </p:grpSpPr>
        <p:grpSp>
          <p:nvGrpSpPr>
            <p:cNvPr name="Group 22" id="22"/>
            <p:cNvGrpSpPr/>
            <p:nvPr/>
          </p:nvGrpSpPr>
          <p:grpSpPr>
            <a:xfrm rot="0">
              <a:off x="0" y="0"/>
              <a:ext cx="5789872" cy="1014144"/>
              <a:chOff x="0" y="0"/>
              <a:chExt cx="1143678" cy="200325"/>
            </a:xfrm>
          </p:grpSpPr>
          <p:sp>
            <p:nvSpPr>
              <p:cNvPr name="Freeform 23" id="23"/>
              <p:cNvSpPr/>
              <p:nvPr/>
            </p:nvSpPr>
            <p:spPr>
              <a:xfrm flipH="false" flipV="false" rot="0">
                <a:off x="0" y="0"/>
                <a:ext cx="1143678" cy="200325"/>
              </a:xfrm>
              <a:custGeom>
                <a:avLst/>
                <a:gdLst/>
                <a:ahLst/>
                <a:cxnLst/>
                <a:rect r="r" b="b" t="t" l="l"/>
                <a:pathLst>
                  <a:path h="200325" w="1143678">
                    <a:moveTo>
                      <a:pt x="90926" y="0"/>
                    </a:moveTo>
                    <a:lnTo>
                      <a:pt x="1052752" y="0"/>
                    </a:lnTo>
                    <a:cubicBezTo>
                      <a:pt x="1076867" y="0"/>
                      <a:pt x="1099995" y="9580"/>
                      <a:pt x="1117047" y="26632"/>
                    </a:cubicBezTo>
                    <a:cubicBezTo>
                      <a:pt x="1134099" y="43684"/>
                      <a:pt x="1143678" y="66811"/>
                      <a:pt x="1143678" y="90926"/>
                    </a:cubicBezTo>
                    <a:lnTo>
                      <a:pt x="1143678" y="109399"/>
                    </a:lnTo>
                    <a:cubicBezTo>
                      <a:pt x="1143678" y="133514"/>
                      <a:pt x="1134099" y="156641"/>
                      <a:pt x="1117047" y="173693"/>
                    </a:cubicBezTo>
                    <a:cubicBezTo>
                      <a:pt x="1099995" y="190745"/>
                      <a:pt x="1076867" y="200325"/>
                      <a:pt x="1052752" y="200325"/>
                    </a:cubicBezTo>
                    <a:lnTo>
                      <a:pt x="90926" y="200325"/>
                    </a:lnTo>
                    <a:cubicBezTo>
                      <a:pt x="40709" y="200325"/>
                      <a:pt x="0" y="159616"/>
                      <a:pt x="0" y="109399"/>
                    </a:cubicBezTo>
                    <a:lnTo>
                      <a:pt x="0" y="90926"/>
                    </a:lnTo>
                    <a:cubicBezTo>
                      <a:pt x="0" y="66811"/>
                      <a:pt x="9580" y="43684"/>
                      <a:pt x="26632" y="26632"/>
                    </a:cubicBezTo>
                    <a:cubicBezTo>
                      <a:pt x="43684" y="9580"/>
                      <a:pt x="66811" y="0"/>
                      <a:pt x="90926" y="0"/>
                    </a:cubicBezTo>
                    <a:close/>
                  </a:path>
                </a:pathLst>
              </a:custGeom>
              <a:solidFill>
                <a:srgbClr val="47F4F4"/>
              </a:solidFill>
            </p:spPr>
          </p:sp>
          <p:sp>
            <p:nvSpPr>
              <p:cNvPr name="TextBox 24" id="24"/>
              <p:cNvSpPr txBox="true"/>
              <p:nvPr/>
            </p:nvSpPr>
            <p:spPr>
              <a:xfrm>
                <a:off x="0" y="-28575"/>
                <a:ext cx="1143678" cy="228900"/>
              </a:xfrm>
              <a:prstGeom prst="rect">
                <a:avLst/>
              </a:prstGeom>
            </p:spPr>
            <p:txBody>
              <a:bodyPr anchor="ctr" rtlCol="false" tIns="50800" lIns="50800" bIns="50800" rIns="50800"/>
              <a:lstStyle/>
              <a:p>
                <a:pPr algn="ctr">
                  <a:lnSpc>
                    <a:spcPts val="2816"/>
                  </a:lnSpc>
                </a:pPr>
              </a:p>
            </p:txBody>
          </p:sp>
        </p:grpSp>
        <p:grpSp>
          <p:nvGrpSpPr>
            <p:cNvPr name="Group 25" id="25"/>
            <p:cNvGrpSpPr/>
            <p:nvPr/>
          </p:nvGrpSpPr>
          <p:grpSpPr>
            <a:xfrm rot="0">
              <a:off x="41467" y="35592"/>
              <a:ext cx="5706938" cy="942959"/>
              <a:chOff x="0" y="0"/>
              <a:chExt cx="1212396" cy="200325"/>
            </a:xfrm>
          </p:grpSpPr>
          <p:sp>
            <p:nvSpPr>
              <p:cNvPr name="Freeform 26" id="26"/>
              <p:cNvSpPr/>
              <p:nvPr/>
            </p:nvSpPr>
            <p:spPr>
              <a:xfrm flipH="false" flipV="false" rot="0">
                <a:off x="0" y="0"/>
                <a:ext cx="1212396" cy="200325"/>
              </a:xfrm>
              <a:custGeom>
                <a:avLst/>
                <a:gdLst/>
                <a:ahLst/>
                <a:cxnLst/>
                <a:rect r="r" b="b" t="t" l="l"/>
                <a:pathLst>
                  <a:path h="200325" w="1212396">
                    <a:moveTo>
                      <a:pt x="92247" y="0"/>
                    </a:moveTo>
                    <a:lnTo>
                      <a:pt x="1120149" y="0"/>
                    </a:lnTo>
                    <a:cubicBezTo>
                      <a:pt x="1144614" y="0"/>
                      <a:pt x="1168078" y="9719"/>
                      <a:pt x="1185378" y="27019"/>
                    </a:cubicBezTo>
                    <a:cubicBezTo>
                      <a:pt x="1202677" y="44318"/>
                      <a:pt x="1212396" y="67782"/>
                      <a:pt x="1212396" y="92247"/>
                    </a:cubicBezTo>
                    <a:lnTo>
                      <a:pt x="1212396" y="108077"/>
                    </a:lnTo>
                    <a:cubicBezTo>
                      <a:pt x="1212396" y="132543"/>
                      <a:pt x="1202677" y="156006"/>
                      <a:pt x="1185378" y="173306"/>
                    </a:cubicBezTo>
                    <a:cubicBezTo>
                      <a:pt x="1168078" y="190606"/>
                      <a:pt x="1144614" y="200325"/>
                      <a:pt x="1120149" y="200325"/>
                    </a:cubicBezTo>
                    <a:lnTo>
                      <a:pt x="92247" y="200325"/>
                    </a:lnTo>
                    <a:cubicBezTo>
                      <a:pt x="67782" y="200325"/>
                      <a:pt x="44318" y="190606"/>
                      <a:pt x="27019" y="173306"/>
                    </a:cubicBezTo>
                    <a:cubicBezTo>
                      <a:pt x="9719" y="156006"/>
                      <a:pt x="0" y="132543"/>
                      <a:pt x="0" y="108077"/>
                    </a:cubicBezTo>
                    <a:lnTo>
                      <a:pt x="0" y="92247"/>
                    </a:lnTo>
                    <a:cubicBezTo>
                      <a:pt x="0" y="67782"/>
                      <a:pt x="9719" y="44318"/>
                      <a:pt x="27019" y="27019"/>
                    </a:cubicBezTo>
                    <a:cubicBezTo>
                      <a:pt x="44318" y="9719"/>
                      <a:pt x="67782" y="0"/>
                      <a:pt x="92247" y="0"/>
                    </a:cubicBezTo>
                    <a:close/>
                  </a:path>
                </a:pathLst>
              </a:custGeom>
              <a:solidFill>
                <a:srgbClr val="124CCD"/>
              </a:solidFill>
            </p:spPr>
          </p:sp>
          <p:sp>
            <p:nvSpPr>
              <p:cNvPr name="TextBox 27" id="27"/>
              <p:cNvSpPr txBox="true"/>
              <p:nvPr/>
            </p:nvSpPr>
            <p:spPr>
              <a:xfrm>
                <a:off x="0" y="-28575"/>
                <a:ext cx="1212396" cy="228900"/>
              </a:xfrm>
              <a:prstGeom prst="rect">
                <a:avLst/>
              </a:prstGeom>
            </p:spPr>
            <p:txBody>
              <a:bodyPr anchor="ctr" rtlCol="false" tIns="50800" lIns="50800" bIns="50800" rIns="50800"/>
              <a:lstStyle/>
              <a:p>
                <a:pPr algn="ctr">
                  <a:lnSpc>
                    <a:spcPts val="2816"/>
                  </a:lnSpc>
                </a:pPr>
              </a:p>
            </p:txBody>
          </p:sp>
        </p:grpSp>
        <p:sp>
          <p:nvSpPr>
            <p:cNvPr name="TextBox 28" id="28"/>
            <p:cNvSpPr txBox="true"/>
            <p:nvPr/>
          </p:nvSpPr>
          <p:spPr>
            <a:xfrm rot="0">
              <a:off x="409677" y="214972"/>
              <a:ext cx="4970517" cy="558800"/>
            </a:xfrm>
            <a:prstGeom prst="rect">
              <a:avLst/>
            </a:prstGeom>
          </p:spPr>
          <p:txBody>
            <a:bodyPr anchor="t" rtlCol="false" tIns="0" lIns="0" bIns="0" rIns="0">
              <a:spAutoFit/>
            </a:bodyPr>
            <a:lstStyle/>
            <a:p>
              <a:pPr algn="ctr" marL="0" indent="0" lvl="0">
                <a:lnSpc>
                  <a:spcPts val="2879"/>
                </a:lnSpc>
                <a:spcBef>
                  <a:spcPct val="0"/>
                </a:spcBef>
              </a:pPr>
              <a:r>
                <a:rPr lang="en-US" sz="2400">
                  <a:solidFill>
                    <a:srgbClr val="47F4F4"/>
                  </a:solidFill>
                  <a:latin typeface="Agrandir Wide Thin Bold"/>
                </a:rPr>
                <a:t>Unemployment</a:t>
              </a:r>
            </a:p>
          </p:txBody>
        </p:sp>
      </p:grpSp>
      <p:grpSp>
        <p:nvGrpSpPr>
          <p:cNvPr name="Group 29" id="29"/>
          <p:cNvGrpSpPr/>
          <p:nvPr/>
        </p:nvGrpSpPr>
        <p:grpSpPr>
          <a:xfrm rot="0">
            <a:off x="12595872" y="1399052"/>
            <a:ext cx="4342404" cy="760608"/>
            <a:chOff x="0" y="0"/>
            <a:chExt cx="5789872" cy="1014144"/>
          </a:xfrm>
        </p:grpSpPr>
        <p:grpSp>
          <p:nvGrpSpPr>
            <p:cNvPr name="Group 30" id="30"/>
            <p:cNvGrpSpPr/>
            <p:nvPr/>
          </p:nvGrpSpPr>
          <p:grpSpPr>
            <a:xfrm rot="0">
              <a:off x="0" y="0"/>
              <a:ext cx="5789872" cy="1014144"/>
              <a:chOff x="0" y="0"/>
              <a:chExt cx="1143678" cy="200325"/>
            </a:xfrm>
          </p:grpSpPr>
          <p:sp>
            <p:nvSpPr>
              <p:cNvPr name="Freeform 31" id="31"/>
              <p:cNvSpPr/>
              <p:nvPr/>
            </p:nvSpPr>
            <p:spPr>
              <a:xfrm flipH="false" flipV="false" rot="0">
                <a:off x="0" y="0"/>
                <a:ext cx="1143678" cy="200325"/>
              </a:xfrm>
              <a:custGeom>
                <a:avLst/>
                <a:gdLst/>
                <a:ahLst/>
                <a:cxnLst/>
                <a:rect r="r" b="b" t="t" l="l"/>
                <a:pathLst>
                  <a:path h="200325" w="1143678">
                    <a:moveTo>
                      <a:pt x="90926" y="0"/>
                    </a:moveTo>
                    <a:lnTo>
                      <a:pt x="1052752" y="0"/>
                    </a:lnTo>
                    <a:cubicBezTo>
                      <a:pt x="1076867" y="0"/>
                      <a:pt x="1099995" y="9580"/>
                      <a:pt x="1117047" y="26632"/>
                    </a:cubicBezTo>
                    <a:cubicBezTo>
                      <a:pt x="1134099" y="43684"/>
                      <a:pt x="1143678" y="66811"/>
                      <a:pt x="1143678" y="90926"/>
                    </a:cubicBezTo>
                    <a:lnTo>
                      <a:pt x="1143678" y="109399"/>
                    </a:lnTo>
                    <a:cubicBezTo>
                      <a:pt x="1143678" y="133514"/>
                      <a:pt x="1134099" y="156641"/>
                      <a:pt x="1117047" y="173693"/>
                    </a:cubicBezTo>
                    <a:cubicBezTo>
                      <a:pt x="1099995" y="190745"/>
                      <a:pt x="1076867" y="200325"/>
                      <a:pt x="1052752" y="200325"/>
                    </a:cubicBezTo>
                    <a:lnTo>
                      <a:pt x="90926" y="200325"/>
                    </a:lnTo>
                    <a:cubicBezTo>
                      <a:pt x="40709" y="200325"/>
                      <a:pt x="0" y="159616"/>
                      <a:pt x="0" y="109399"/>
                    </a:cubicBezTo>
                    <a:lnTo>
                      <a:pt x="0" y="90926"/>
                    </a:lnTo>
                    <a:cubicBezTo>
                      <a:pt x="0" y="66811"/>
                      <a:pt x="9580" y="43684"/>
                      <a:pt x="26632" y="26632"/>
                    </a:cubicBezTo>
                    <a:cubicBezTo>
                      <a:pt x="43684" y="9580"/>
                      <a:pt x="66811" y="0"/>
                      <a:pt x="90926" y="0"/>
                    </a:cubicBezTo>
                    <a:close/>
                  </a:path>
                </a:pathLst>
              </a:custGeom>
              <a:solidFill>
                <a:srgbClr val="47F4F4"/>
              </a:solidFill>
            </p:spPr>
          </p:sp>
          <p:sp>
            <p:nvSpPr>
              <p:cNvPr name="TextBox 32" id="32"/>
              <p:cNvSpPr txBox="true"/>
              <p:nvPr/>
            </p:nvSpPr>
            <p:spPr>
              <a:xfrm>
                <a:off x="0" y="-28575"/>
                <a:ext cx="1143678" cy="228900"/>
              </a:xfrm>
              <a:prstGeom prst="rect">
                <a:avLst/>
              </a:prstGeom>
            </p:spPr>
            <p:txBody>
              <a:bodyPr anchor="ctr" rtlCol="false" tIns="50800" lIns="50800" bIns="50800" rIns="50800"/>
              <a:lstStyle/>
              <a:p>
                <a:pPr algn="ctr">
                  <a:lnSpc>
                    <a:spcPts val="2816"/>
                  </a:lnSpc>
                </a:pPr>
              </a:p>
            </p:txBody>
          </p:sp>
        </p:grpSp>
        <p:grpSp>
          <p:nvGrpSpPr>
            <p:cNvPr name="Group 33" id="33"/>
            <p:cNvGrpSpPr/>
            <p:nvPr/>
          </p:nvGrpSpPr>
          <p:grpSpPr>
            <a:xfrm rot="0">
              <a:off x="41467" y="35592"/>
              <a:ext cx="5706938" cy="942959"/>
              <a:chOff x="0" y="0"/>
              <a:chExt cx="1212396" cy="200325"/>
            </a:xfrm>
          </p:grpSpPr>
          <p:sp>
            <p:nvSpPr>
              <p:cNvPr name="Freeform 34" id="34"/>
              <p:cNvSpPr/>
              <p:nvPr/>
            </p:nvSpPr>
            <p:spPr>
              <a:xfrm flipH="false" flipV="false" rot="0">
                <a:off x="0" y="0"/>
                <a:ext cx="1212396" cy="200325"/>
              </a:xfrm>
              <a:custGeom>
                <a:avLst/>
                <a:gdLst/>
                <a:ahLst/>
                <a:cxnLst/>
                <a:rect r="r" b="b" t="t" l="l"/>
                <a:pathLst>
                  <a:path h="200325" w="1212396">
                    <a:moveTo>
                      <a:pt x="92247" y="0"/>
                    </a:moveTo>
                    <a:lnTo>
                      <a:pt x="1120149" y="0"/>
                    </a:lnTo>
                    <a:cubicBezTo>
                      <a:pt x="1144614" y="0"/>
                      <a:pt x="1168078" y="9719"/>
                      <a:pt x="1185378" y="27019"/>
                    </a:cubicBezTo>
                    <a:cubicBezTo>
                      <a:pt x="1202677" y="44318"/>
                      <a:pt x="1212396" y="67782"/>
                      <a:pt x="1212396" y="92247"/>
                    </a:cubicBezTo>
                    <a:lnTo>
                      <a:pt x="1212396" y="108077"/>
                    </a:lnTo>
                    <a:cubicBezTo>
                      <a:pt x="1212396" y="132543"/>
                      <a:pt x="1202677" y="156006"/>
                      <a:pt x="1185378" y="173306"/>
                    </a:cubicBezTo>
                    <a:cubicBezTo>
                      <a:pt x="1168078" y="190606"/>
                      <a:pt x="1144614" y="200325"/>
                      <a:pt x="1120149" y="200325"/>
                    </a:cubicBezTo>
                    <a:lnTo>
                      <a:pt x="92247" y="200325"/>
                    </a:lnTo>
                    <a:cubicBezTo>
                      <a:pt x="67782" y="200325"/>
                      <a:pt x="44318" y="190606"/>
                      <a:pt x="27019" y="173306"/>
                    </a:cubicBezTo>
                    <a:cubicBezTo>
                      <a:pt x="9719" y="156006"/>
                      <a:pt x="0" y="132543"/>
                      <a:pt x="0" y="108077"/>
                    </a:cubicBezTo>
                    <a:lnTo>
                      <a:pt x="0" y="92247"/>
                    </a:lnTo>
                    <a:cubicBezTo>
                      <a:pt x="0" y="67782"/>
                      <a:pt x="9719" y="44318"/>
                      <a:pt x="27019" y="27019"/>
                    </a:cubicBezTo>
                    <a:cubicBezTo>
                      <a:pt x="44318" y="9719"/>
                      <a:pt x="67782" y="0"/>
                      <a:pt x="92247" y="0"/>
                    </a:cubicBezTo>
                    <a:close/>
                  </a:path>
                </a:pathLst>
              </a:custGeom>
              <a:solidFill>
                <a:srgbClr val="124CCD"/>
              </a:solidFill>
            </p:spPr>
          </p:sp>
          <p:sp>
            <p:nvSpPr>
              <p:cNvPr name="TextBox 35" id="35"/>
              <p:cNvSpPr txBox="true"/>
              <p:nvPr/>
            </p:nvSpPr>
            <p:spPr>
              <a:xfrm>
                <a:off x="0" y="-28575"/>
                <a:ext cx="1212396" cy="228900"/>
              </a:xfrm>
              <a:prstGeom prst="rect">
                <a:avLst/>
              </a:prstGeom>
            </p:spPr>
            <p:txBody>
              <a:bodyPr anchor="ctr" rtlCol="false" tIns="50800" lIns="50800" bIns="50800" rIns="50800"/>
              <a:lstStyle/>
              <a:p>
                <a:pPr algn="ctr">
                  <a:lnSpc>
                    <a:spcPts val="2816"/>
                  </a:lnSpc>
                </a:pPr>
              </a:p>
            </p:txBody>
          </p:sp>
        </p:grpSp>
        <p:sp>
          <p:nvSpPr>
            <p:cNvPr name="TextBox 36" id="36"/>
            <p:cNvSpPr txBox="true"/>
            <p:nvPr/>
          </p:nvSpPr>
          <p:spPr>
            <a:xfrm rot="0">
              <a:off x="409677" y="214972"/>
              <a:ext cx="4970517" cy="558800"/>
            </a:xfrm>
            <a:prstGeom prst="rect">
              <a:avLst/>
            </a:prstGeom>
          </p:spPr>
          <p:txBody>
            <a:bodyPr anchor="t" rtlCol="false" tIns="0" lIns="0" bIns="0" rIns="0">
              <a:spAutoFit/>
            </a:bodyPr>
            <a:lstStyle/>
            <a:p>
              <a:pPr algn="ctr" marL="0" indent="0" lvl="0">
                <a:lnSpc>
                  <a:spcPts val="2879"/>
                </a:lnSpc>
                <a:spcBef>
                  <a:spcPct val="0"/>
                </a:spcBef>
              </a:pPr>
              <a:r>
                <a:rPr lang="en-US" sz="2400">
                  <a:solidFill>
                    <a:srgbClr val="47F4F4"/>
                  </a:solidFill>
                  <a:latin typeface="Agrandir Wide Thin Bold"/>
                </a:rPr>
                <a:t>Weekly_Sales</a:t>
              </a:r>
            </a:p>
          </p:txBody>
        </p:sp>
      </p:grpSp>
      <p:sp>
        <p:nvSpPr>
          <p:cNvPr name="TextBox 37" id="37"/>
          <p:cNvSpPr txBox="true"/>
          <p:nvPr/>
        </p:nvSpPr>
        <p:spPr>
          <a:xfrm rot="0">
            <a:off x="12274580" y="2312059"/>
            <a:ext cx="4984988" cy="355105"/>
          </a:xfrm>
          <a:prstGeom prst="rect">
            <a:avLst/>
          </a:prstGeom>
        </p:spPr>
        <p:txBody>
          <a:bodyPr anchor="t" rtlCol="false" tIns="0" lIns="0" bIns="0" rIns="0">
            <a:spAutoFit/>
          </a:bodyPr>
          <a:lstStyle/>
          <a:p>
            <a:pPr algn="ctr" marL="0" indent="0" lvl="1">
              <a:lnSpc>
                <a:spcPts val="2816"/>
              </a:lnSpc>
              <a:spcBef>
                <a:spcPct val="0"/>
              </a:spcBef>
            </a:pPr>
            <a:r>
              <a:rPr lang="en-US" sz="2200">
                <a:solidFill>
                  <a:srgbClr val="FFFFFF"/>
                </a:solidFill>
                <a:latin typeface="DM Sans"/>
              </a:rPr>
              <a:t>Sales for the given store</a:t>
            </a:r>
          </a:p>
        </p:txBody>
      </p:sp>
      <p:sp>
        <p:nvSpPr>
          <p:cNvPr name="TextBox 38" id="38"/>
          <p:cNvSpPr txBox="true"/>
          <p:nvPr/>
        </p:nvSpPr>
        <p:spPr>
          <a:xfrm rot="0">
            <a:off x="12274580" y="8010612"/>
            <a:ext cx="4984988" cy="355105"/>
          </a:xfrm>
          <a:prstGeom prst="rect">
            <a:avLst/>
          </a:prstGeom>
        </p:spPr>
        <p:txBody>
          <a:bodyPr anchor="t" rtlCol="false" tIns="0" lIns="0" bIns="0" rIns="0">
            <a:spAutoFit/>
          </a:bodyPr>
          <a:lstStyle/>
          <a:p>
            <a:pPr algn="ctr" marL="0" indent="0" lvl="1">
              <a:lnSpc>
                <a:spcPts val="2816"/>
              </a:lnSpc>
              <a:spcBef>
                <a:spcPct val="0"/>
              </a:spcBef>
            </a:pPr>
            <a:r>
              <a:rPr lang="en-US" sz="2200">
                <a:solidFill>
                  <a:srgbClr val="FFFFFF"/>
                </a:solidFill>
                <a:latin typeface="DM Sans"/>
              </a:rPr>
              <a:t>Prevailing unemployment rate</a:t>
            </a:r>
          </a:p>
        </p:txBody>
      </p:sp>
      <p:grpSp>
        <p:nvGrpSpPr>
          <p:cNvPr name="Group 39" id="39"/>
          <p:cNvGrpSpPr/>
          <p:nvPr/>
        </p:nvGrpSpPr>
        <p:grpSpPr>
          <a:xfrm rot="0">
            <a:off x="6972798" y="1399052"/>
            <a:ext cx="4342404" cy="760608"/>
            <a:chOff x="0" y="0"/>
            <a:chExt cx="5789872" cy="1014144"/>
          </a:xfrm>
        </p:grpSpPr>
        <p:grpSp>
          <p:nvGrpSpPr>
            <p:cNvPr name="Group 40" id="40"/>
            <p:cNvGrpSpPr/>
            <p:nvPr/>
          </p:nvGrpSpPr>
          <p:grpSpPr>
            <a:xfrm rot="0">
              <a:off x="0" y="0"/>
              <a:ext cx="5789872" cy="1014144"/>
              <a:chOff x="0" y="0"/>
              <a:chExt cx="1143678" cy="200325"/>
            </a:xfrm>
          </p:grpSpPr>
          <p:sp>
            <p:nvSpPr>
              <p:cNvPr name="Freeform 41" id="41"/>
              <p:cNvSpPr/>
              <p:nvPr/>
            </p:nvSpPr>
            <p:spPr>
              <a:xfrm flipH="false" flipV="false" rot="0">
                <a:off x="0" y="0"/>
                <a:ext cx="1143678" cy="200325"/>
              </a:xfrm>
              <a:custGeom>
                <a:avLst/>
                <a:gdLst/>
                <a:ahLst/>
                <a:cxnLst/>
                <a:rect r="r" b="b" t="t" l="l"/>
                <a:pathLst>
                  <a:path h="200325" w="1143678">
                    <a:moveTo>
                      <a:pt x="90926" y="0"/>
                    </a:moveTo>
                    <a:lnTo>
                      <a:pt x="1052752" y="0"/>
                    </a:lnTo>
                    <a:cubicBezTo>
                      <a:pt x="1076867" y="0"/>
                      <a:pt x="1099995" y="9580"/>
                      <a:pt x="1117047" y="26632"/>
                    </a:cubicBezTo>
                    <a:cubicBezTo>
                      <a:pt x="1134099" y="43684"/>
                      <a:pt x="1143678" y="66811"/>
                      <a:pt x="1143678" y="90926"/>
                    </a:cubicBezTo>
                    <a:lnTo>
                      <a:pt x="1143678" y="109399"/>
                    </a:lnTo>
                    <a:cubicBezTo>
                      <a:pt x="1143678" y="133514"/>
                      <a:pt x="1134099" y="156641"/>
                      <a:pt x="1117047" y="173693"/>
                    </a:cubicBezTo>
                    <a:cubicBezTo>
                      <a:pt x="1099995" y="190745"/>
                      <a:pt x="1076867" y="200325"/>
                      <a:pt x="1052752" y="200325"/>
                    </a:cubicBezTo>
                    <a:lnTo>
                      <a:pt x="90926" y="200325"/>
                    </a:lnTo>
                    <a:cubicBezTo>
                      <a:pt x="40709" y="200325"/>
                      <a:pt x="0" y="159616"/>
                      <a:pt x="0" y="109399"/>
                    </a:cubicBezTo>
                    <a:lnTo>
                      <a:pt x="0" y="90926"/>
                    </a:lnTo>
                    <a:cubicBezTo>
                      <a:pt x="0" y="66811"/>
                      <a:pt x="9580" y="43684"/>
                      <a:pt x="26632" y="26632"/>
                    </a:cubicBezTo>
                    <a:cubicBezTo>
                      <a:pt x="43684" y="9580"/>
                      <a:pt x="66811" y="0"/>
                      <a:pt x="90926" y="0"/>
                    </a:cubicBezTo>
                    <a:close/>
                  </a:path>
                </a:pathLst>
              </a:custGeom>
              <a:solidFill>
                <a:srgbClr val="47F4F4"/>
              </a:solidFill>
            </p:spPr>
          </p:sp>
          <p:sp>
            <p:nvSpPr>
              <p:cNvPr name="TextBox 42" id="42"/>
              <p:cNvSpPr txBox="true"/>
              <p:nvPr/>
            </p:nvSpPr>
            <p:spPr>
              <a:xfrm>
                <a:off x="0" y="-28575"/>
                <a:ext cx="1143678" cy="228900"/>
              </a:xfrm>
              <a:prstGeom prst="rect">
                <a:avLst/>
              </a:prstGeom>
            </p:spPr>
            <p:txBody>
              <a:bodyPr anchor="ctr" rtlCol="false" tIns="50800" lIns="50800" bIns="50800" rIns="50800"/>
              <a:lstStyle/>
              <a:p>
                <a:pPr algn="ctr">
                  <a:lnSpc>
                    <a:spcPts val="2816"/>
                  </a:lnSpc>
                </a:pPr>
              </a:p>
            </p:txBody>
          </p:sp>
        </p:grpSp>
        <p:grpSp>
          <p:nvGrpSpPr>
            <p:cNvPr name="Group 43" id="43"/>
            <p:cNvGrpSpPr/>
            <p:nvPr/>
          </p:nvGrpSpPr>
          <p:grpSpPr>
            <a:xfrm rot="0">
              <a:off x="41467" y="35592"/>
              <a:ext cx="5706938" cy="942959"/>
              <a:chOff x="0" y="0"/>
              <a:chExt cx="1212396" cy="200325"/>
            </a:xfrm>
          </p:grpSpPr>
          <p:sp>
            <p:nvSpPr>
              <p:cNvPr name="Freeform 44" id="44"/>
              <p:cNvSpPr/>
              <p:nvPr/>
            </p:nvSpPr>
            <p:spPr>
              <a:xfrm flipH="false" flipV="false" rot="0">
                <a:off x="0" y="0"/>
                <a:ext cx="1212396" cy="200325"/>
              </a:xfrm>
              <a:custGeom>
                <a:avLst/>
                <a:gdLst/>
                <a:ahLst/>
                <a:cxnLst/>
                <a:rect r="r" b="b" t="t" l="l"/>
                <a:pathLst>
                  <a:path h="200325" w="1212396">
                    <a:moveTo>
                      <a:pt x="92247" y="0"/>
                    </a:moveTo>
                    <a:lnTo>
                      <a:pt x="1120149" y="0"/>
                    </a:lnTo>
                    <a:cubicBezTo>
                      <a:pt x="1144614" y="0"/>
                      <a:pt x="1168078" y="9719"/>
                      <a:pt x="1185378" y="27019"/>
                    </a:cubicBezTo>
                    <a:cubicBezTo>
                      <a:pt x="1202677" y="44318"/>
                      <a:pt x="1212396" y="67782"/>
                      <a:pt x="1212396" y="92247"/>
                    </a:cubicBezTo>
                    <a:lnTo>
                      <a:pt x="1212396" y="108077"/>
                    </a:lnTo>
                    <a:cubicBezTo>
                      <a:pt x="1212396" y="132543"/>
                      <a:pt x="1202677" y="156006"/>
                      <a:pt x="1185378" y="173306"/>
                    </a:cubicBezTo>
                    <a:cubicBezTo>
                      <a:pt x="1168078" y="190606"/>
                      <a:pt x="1144614" y="200325"/>
                      <a:pt x="1120149" y="200325"/>
                    </a:cubicBezTo>
                    <a:lnTo>
                      <a:pt x="92247" y="200325"/>
                    </a:lnTo>
                    <a:cubicBezTo>
                      <a:pt x="67782" y="200325"/>
                      <a:pt x="44318" y="190606"/>
                      <a:pt x="27019" y="173306"/>
                    </a:cubicBezTo>
                    <a:cubicBezTo>
                      <a:pt x="9719" y="156006"/>
                      <a:pt x="0" y="132543"/>
                      <a:pt x="0" y="108077"/>
                    </a:cubicBezTo>
                    <a:lnTo>
                      <a:pt x="0" y="92247"/>
                    </a:lnTo>
                    <a:cubicBezTo>
                      <a:pt x="0" y="67782"/>
                      <a:pt x="9719" y="44318"/>
                      <a:pt x="27019" y="27019"/>
                    </a:cubicBezTo>
                    <a:cubicBezTo>
                      <a:pt x="44318" y="9719"/>
                      <a:pt x="67782" y="0"/>
                      <a:pt x="92247" y="0"/>
                    </a:cubicBezTo>
                    <a:close/>
                  </a:path>
                </a:pathLst>
              </a:custGeom>
              <a:solidFill>
                <a:srgbClr val="124CCD"/>
              </a:solidFill>
            </p:spPr>
          </p:sp>
          <p:sp>
            <p:nvSpPr>
              <p:cNvPr name="TextBox 45" id="45"/>
              <p:cNvSpPr txBox="true"/>
              <p:nvPr/>
            </p:nvSpPr>
            <p:spPr>
              <a:xfrm>
                <a:off x="0" y="-28575"/>
                <a:ext cx="1212396" cy="228900"/>
              </a:xfrm>
              <a:prstGeom prst="rect">
                <a:avLst/>
              </a:prstGeom>
            </p:spPr>
            <p:txBody>
              <a:bodyPr anchor="ctr" rtlCol="false" tIns="50800" lIns="50800" bIns="50800" rIns="50800"/>
              <a:lstStyle/>
              <a:p>
                <a:pPr algn="ctr">
                  <a:lnSpc>
                    <a:spcPts val="2816"/>
                  </a:lnSpc>
                </a:pPr>
              </a:p>
            </p:txBody>
          </p:sp>
        </p:grpSp>
        <p:sp>
          <p:nvSpPr>
            <p:cNvPr name="TextBox 46" id="46"/>
            <p:cNvSpPr txBox="true"/>
            <p:nvPr/>
          </p:nvSpPr>
          <p:spPr>
            <a:xfrm rot="0">
              <a:off x="409677" y="214972"/>
              <a:ext cx="4970517" cy="558800"/>
            </a:xfrm>
            <a:prstGeom prst="rect">
              <a:avLst/>
            </a:prstGeom>
          </p:spPr>
          <p:txBody>
            <a:bodyPr anchor="t" rtlCol="false" tIns="0" lIns="0" bIns="0" rIns="0">
              <a:spAutoFit/>
            </a:bodyPr>
            <a:lstStyle/>
            <a:p>
              <a:pPr algn="ctr" marL="0" indent="0" lvl="0">
                <a:lnSpc>
                  <a:spcPts val="2879"/>
                </a:lnSpc>
                <a:spcBef>
                  <a:spcPct val="0"/>
                </a:spcBef>
              </a:pPr>
              <a:r>
                <a:rPr lang="en-US" sz="2400">
                  <a:solidFill>
                    <a:srgbClr val="47F4F4"/>
                  </a:solidFill>
                  <a:latin typeface="Agrandir Wide Thin Bold"/>
                </a:rPr>
                <a:t>Date</a:t>
              </a:r>
            </a:p>
          </p:txBody>
        </p:sp>
      </p:grpSp>
      <p:sp>
        <p:nvSpPr>
          <p:cNvPr name="TextBox 47" id="47"/>
          <p:cNvSpPr txBox="true"/>
          <p:nvPr/>
        </p:nvSpPr>
        <p:spPr>
          <a:xfrm rot="0">
            <a:off x="6651506" y="2312059"/>
            <a:ext cx="4984988" cy="355105"/>
          </a:xfrm>
          <a:prstGeom prst="rect">
            <a:avLst/>
          </a:prstGeom>
        </p:spPr>
        <p:txBody>
          <a:bodyPr anchor="t" rtlCol="false" tIns="0" lIns="0" bIns="0" rIns="0">
            <a:spAutoFit/>
          </a:bodyPr>
          <a:lstStyle/>
          <a:p>
            <a:pPr algn="ctr" marL="0" indent="0" lvl="1">
              <a:lnSpc>
                <a:spcPts val="2816"/>
              </a:lnSpc>
              <a:spcBef>
                <a:spcPct val="0"/>
              </a:spcBef>
            </a:pPr>
            <a:r>
              <a:rPr lang="en-US" sz="2200">
                <a:solidFill>
                  <a:srgbClr val="FFFFFF"/>
                </a:solidFill>
                <a:latin typeface="DM Sans"/>
              </a:rPr>
              <a:t>The week of sales</a:t>
            </a:r>
          </a:p>
        </p:txBody>
      </p:sp>
      <p:grpSp>
        <p:nvGrpSpPr>
          <p:cNvPr name="Group 48" id="48"/>
          <p:cNvGrpSpPr/>
          <p:nvPr/>
        </p:nvGrpSpPr>
        <p:grpSpPr>
          <a:xfrm rot="0">
            <a:off x="6972798" y="7097604"/>
            <a:ext cx="4342404" cy="760608"/>
            <a:chOff x="0" y="0"/>
            <a:chExt cx="5789872" cy="1014144"/>
          </a:xfrm>
        </p:grpSpPr>
        <p:grpSp>
          <p:nvGrpSpPr>
            <p:cNvPr name="Group 49" id="49"/>
            <p:cNvGrpSpPr/>
            <p:nvPr/>
          </p:nvGrpSpPr>
          <p:grpSpPr>
            <a:xfrm rot="0">
              <a:off x="0" y="0"/>
              <a:ext cx="5789872" cy="1014144"/>
              <a:chOff x="0" y="0"/>
              <a:chExt cx="1143678" cy="200325"/>
            </a:xfrm>
          </p:grpSpPr>
          <p:sp>
            <p:nvSpPr>
              <p:cNvPr name="Freeform 50" id="50"/>
              <p:cNvSpPr/>
              <p:nvPr/>
            </p:nvSpPr>
            <p:spPr>
              <a:xfrm flipH="false" flipV="false" rot="0">
                <a:off x="0" y="0"/>
                <a:ext cx="1143678" cy="200325"/>
              </a:xfrm>
              <a:custGeom>
                <a:avLst/>
                <a:gdLst/>
                <a:ahLst/>
                <a:cxnLst/>
                <a:rect r="r" b="b" t="t" l="l"/>
                <a:pathLst>
                  <a:path h="200325" w="1143678">
                    <a:moveTo>
                      <a:pt x="90926" y="0"/>
                    </a:moveTo>
                    <a:lnTo>
                      <a:pt x="1052752" y="0"/>
                    </a:lnTo>
                    <a:cubicBezTo>
                      <a:pt x="1076867" y="0"/>
                      <a:pt x="1099995" y="9580"/>
                      <a:pt x="1117047" y="26632"/>
                    </a:cubicBezTo>
                    <a:cubicBezTo>
                      <a:pt x="1134099" y="43684"/>
                      <a:pt x="1143678" y="66811"/>
                      <a:pt x="1143678" y="90926"/>
                    </a:cubicBezTo>
                    <a:lnTo>
                      <a:pt x="1143678" y="109399"/>
                    </a:lnTo>
                    <a:cubicBezTo>
                      <a:pt x="1143678" y="133514"/>
                      <a:pt x="1134099" y="156641"/>
                      <a:pt x="1117047" y="173693"/>
                    </a:cubicBezTo>
                    <a:cubicBezTo>
                      <a:pt x="1099995" y="190745"/>
                      <a:pt x="1076867" y="200325"/>
                      <a:pt x="1052752" y="200325"/>
                    </a:cubicBezTo>
                    <a:lnTo>
                      <a:pt x="90926" y="200325"/>
                    </a:lnTo>
                    <a:cubicBezTo>
                      <a:pt x="40709" y="200325"/>
                      <a:pt x="0" y="159616"/>
                      <a:pt x="0" y="109399"/>
                    </a:cubicBezTo>
                    <a:lnTo>
                      <a:pt x="0" y="90926"/>
                    </a:lnTo>
                    <a:cubicBezTo>
                      <a:pt x="0" y="66811"/>
                      <a:pt x="9580" y="43684"/>
                      <a:pt x="26632" y="26632"/>
                    </a:cubicBezTo>
                    <a:cubicBezTo>
                      <a:pt x="43684" y="9580"/>
                      <a:pt x="66811" y="0"/>
                      <a:pt x="90926" y="0"/>
                    </a:cubicBezTo>
                    <a:close/>
                  </a:path>
                </a:pathLst>
              </a:custGeom>
              <a:solidFill>
                <a:srgbClr val="47F4F4"/>
              </a:solidFill>
            </p:spPr>
          </p:sp>
          <p:sp>
            <p:nvSpPr>
              <p:cNvPr name="TextBox 51" id="51"/>
              <p:cNvSpPr txBox="true"/>
              <p:nvPr/>
            </p:nvSpPr>
            <p:spPr>
              <a:xfrm>
                <a:off x="0" y="-28575"/>
                <a:ext cx="1143678" cy="228900"/>
              </a:xfrm>
              <a:prstGeom prst="rect">
                <a:avLst/>
              </a:prstGeom>
            </p:spPr>
            <p:txBody>
              <a:bodyPr anchor="ctr" rtlCol="false" tIns="50800" lIns="50800" bIns="50800" rIns="50800"/>
              <a:lstStyle/>
              <a:p>
                <a:pPr algn="ctr">
                  <a:lnSpc>
                    <a:spcPts val="2816"/>
                  </a:lnSpc>
                </a:pPr>
              </a:p>
            </p:txBody>
          </p:sp>
        </p:grpSp>
        <p:grpSp>
          <p:nvGrpSpPr>
            <p:cNvPr name="Group 52" id="52"/>
            <p:cNvGrpSpPr/>
            <p:nvPr/>
          </p:nvGrpSpPr>
          <p:grpSpPr>
            <a:xfrm rot="0">
              <a:off x="41467" y="35592"/>
              <a:ext cx="5706938" cy="942959"/>
              <a:chOff x="0" y="0"/>
              <a:chExt cx="1212396" cy="200325"/>
            </a:xfrm>
          </p:grpSpPr>
          <p:sp>
            <p:nvSpPr>
              <p:cNvPr name="Freeform 53" id="53"/>
              <p:cNvSpPr/>
              <p:nvPr/>
            </p:nvSpPr>
            <p:spPr>
              <a:xfrm flipH="false" flipV="false" rot="0">
                <a:off x="0" y="0"/>
                <a:ext cx="1212396" cy="200325"/>
              </a:xfrm>
              <a:custGeom>
                <a:avLst/>
                <a:gdLst/>
                <a:ahLst/>
                <a:cxnLst/>
                <a:rect r="r" b="b" t="t" l="l"/>
                <a:pathLst>
                  <a:path h="200325" w="1212396">
                    <a:moveTo>
                      <a:pt x="92247" y="0"/>
                    </a:moveTo>
                    <a:lnTo>
                      <a:pt x="1120149" y="0"/>
                    </a:lnTo>
                    <a:cubicBezTo>
                      <a:pt x="1144614" y="0"/>
                      <a:pt x="1168078" y="9719"/>
                      <a:pt x="1185378" y="27019"/>
                    </a:cubicBezTo>
                    <a:cubicBezTo>
                      <a:pt x="1202677" y="44318"/>
                      <a:pt x="1212396" y="67782"/>
                      <a:pt x="1212396" y="92247"/>
                    </a:cubicBezTo>
                    <a:lnTo>
                      <a:pt x="1212396" y="108077"/>
                    </a:lnTo>
                    <a:cubicBezTo>
                      <a:pt x="1212396" y="132543"/>
                      <a:pt x="1202677" y="156006"/>
                      <a:pt x="1185378" y="173306"/>
                    </a:cubicBezTo>
                    <a:cubicBezTo>
                      <a:pt x="1168078" y="190606"/>
                      <a:pt x="1144614" y="200325"/>
                      <a:pt x="1120149" y="200325"/>
                    </a:cubicBezTo>
                    <a:lnTo>
                      <a:pt x="92247" y="200325"/>
                    </a:lnTo>
                    <a:cubicBezTo>
                      <a:pt x="67782" y="200325"/>
                      <a:pt x="44318" y="190606"/>
                      <a:pt x="27019" y="173306"/>
                    </a:cubicBezTo>
                    <a:cubicBezTo>
                      <a:pt x="9719" y="156006"/>
                      <a:pt x="0" y="132543"/>
                      <a:pt x="0" y="108077"/>
                    </a:cubicBezTo>
                    <a:lnTo>
                      <a:pt x="0" y="92247"/>
                    </a:lnTo>
                    <a:cubicBezTo>
                      <a:pt x="0" y="67782"/>
                      <a:pt x="9719" y="44318"/>
                      <a:pt x="27019" y="27019"/>
                    </a:cubicBezTo>
                    <a:cubicBezTo>
                      <a:pt x="44318" y="9719"/>
                      <a:pt x="67782" y="0"/>
                      <a:pt x="92247" y="0"/>
                    </a:cubicBezTo>
                    <a:close/>
                  </a:path>
                </a:pathLst>
              </a:custGeom>
              <a:solidFill>
                <a:srgbClr val="124CCD"/>
              </a:solidFill>
            </p:spPr>
          </p:sp>
          <p:sp>
            <p:nvSpPr>
              <p:cNvPr name="TextBox 54" id="54"/>
              <p:cNvSpPr txBox="true"/>
              <p:nvPr/>
            </p:nvSpPr>
            <p:spPr>
              <a:xfrm>
                <a:off x="0" y="-28575"/>
                <a:ext cx="1212396" cy="228900"/>
              </a:xfrm>
              <a:prstGeom prst="rect">
                <a:avLst/>
              </a:prstGeom>
            </p:spPr>
            <p:txBody>
              <a:bodyPr anchor="ctr" rtlCol="false" tIns="50800" lIns="50800" bIns="50800" rIns="50800"/>
              <a:lstStyle/>
              <a:p>
                <a:pPr algn="ctr">
                  <a:lnSpc>
                    <a:spcPts val="2816"/>
                  </a:lnSpc>
                </a:pPr>
              </a:p>
            </p:txBody>
          </p:sp>
        </p:grpSp>
        <p:sp>
          <p:nvSpPr>
            <p:cNvPr name="TextBox 55" id="55"/>
            <p:cNvSpPr txBox="true"/>
            <p:nvPr/>
          </p:nvSpPr>
          <p:spPr>
            <a:xfrm rot="0">
              <a:off x="409677" y="214972"/>
              <a:ext cx="4970517" cy="558800"/>
            </a:xfrm>
            <a:prstGeom prst="rect">
              <a:avLst/>
            </a:prstGeom>
          </p:spPr>
          <p:txBody>
            <a:bodyPr anchor="t" rtlCol="false" tIns="0" lIns="0" bIns="0" rIns="0">
              <a:spAutoFit/>
            </a:bodyPr>
            <a:lstStyle/>
            <a:p>
              <a:pPr algn="ctr" marL="0" indent="0" lvl="0">
                <a:lnSpc>
                  <a:spcPts val="2879"/>
                </a:lnSpc>
                <a:spcBef>
                  <a:spcPct val="0"/>
                </a:spcBef>
              </a:pPr>
              <a:r>
                <a:rPr lang="en-US" sz="2400">
                  <a:solidFill>
                    <a:srgbClr val="47F4F4"/>
                  </a:solidFill>
                  <a:latin typeface="Agrandir Wide Thin Bold"/>
                </a:rPr>
                <a:t>CPI</a:t>
              </a:r>
            </a:p>
          </p:txBody>
        </p:sp>
      </p:grpSp>
      <p:sp>
        <p:nvSpPr>
          <p:cNvPr name="TextBox 56" id="56"/>
          <p:cNvSpPr txBox="true"/>
          <p:nvPr/>
        </p:nvSpPr>
        <p:spPr>
          <a:xfrm rot="0">
            <a:off x="6651506" y="8010612"/>
            <a:ext cx="4984988" cy="355105"/>
          </a:xfrm>
          <a:prstGeom prst="rect">
            <a:avLst/>
          </a:prstGeom>
        </p:spPr>
        <p:txBody>
          <a:bodyPr anchor="t" rtlCol="false" tIns="0" lIns="0" bIns="0" rIns="0">
            <a:spAutoFit/>
          </a:bodyPr>
          <a:lstStyle/>
          <a:p>
            <a:pPr algn="ctr" marL="0" indent="0" lvl="1">
              <a:lnSpc>
                <a:spcPts val="2816"/>
              </a:lnSpc>
              <a:spcBef>
                <a:spcPct val="0"/>
              </a:spcBef>
            </a:pPr>
            <a:r>
              <a:rPr lang="en-US" sz="2200">
                <a:solidFill>
                  <a:srgbClr val="FFFFFF"/>
                </a:solidFill>
                <a:latin typeface="DM Sans"/>
              </a:rPr>
              <a:t>Prevailing consumer price index</a:t>
            </a:r>
          </a:p>
        </p:txBody>
      </p:sp>
      <p:grpSp>
        <p:nvGrpSpPr>
          <p:cNvPr name="Group 57" id="57"/>
          <p:cNvGrpSpPr/>
          <p:nvPr/>
        </p:nvGrpSpPr>
        <p:grpSpPr>
          <a:xfrm rot="0">
            <a:off x="357337" y="357337"/>
            <a:ext cx="17573326" cy="657076"/>
            <a:chOff x="0" y="0"/>
            <a:chExt cx="23431102" cy="876101"/>
          </a:xfrm>
        </p:grpSpPr>
        <p:sp>
          <p:nvSpPr>
            <p:cNvPr name="AutoShape 58" id="58"/>
            <p:cNvSpPr/>
            <p:nvPr/>
          </p:nvSpPr>
          <p:spPr>
            <a:xfrm rot="0">
              <a:off x="19050" y="0"/>
              <a:ext cx="23393002" cy="0"/>
            </a:xfrm>
            <a:prstGeom prst="line">
              <a:avLst/>
            </a:prstGeom>
            <a:ln cap="flat" w="38100">
              <a:solidFill>
                <a:srgbClr val="47F4F4"/>
              </a:solidFill>
              <a:prstDash val="solid"/>
              <a:headEnd type="none" len="sm" w="sm"/>
              <a:tailEnd type="none" len="sm" w="sm"/>
            </a:ln>
          </p:spPr>
        </p:sp>
        <p:sp>
          <p:nvSpPr>
            <p:cNvPr name="AutoShape 59" id="59"/>
            <p:cNvSpPr/>
            <p:nvPr/>
          </p:nvSpPr>
          <p:spPr>
            <a:xfrm rot="5400000">
              <a:off x="-419000" y="419000"/>
              <a:ext cx="876101" cy="0"/>
            </a:xfrm>
            <a:prstGeom prst="line">
              <a:avLst/>
            </a:prstGeom>
            <a:ln cap="flat" w="38100">
              <a:solidFill>
                <a:srgbClr val="47F4F4"/>
              </a:solidFill>
              <a:prstDash val="solid"/>
              <a:headEnd type="none" len="sm" w="sm"/>
              <a:tailEnd type="none" len="sm" w="sm"/>
            </a:ln>
          </p:spPr>
        </p:sp>
        <p:sp>
          <p:nvSpPr>
            <p:cNvPr name="AutoShape 60" id="60"/>
            <p:cNvSpPr/>
            <p:nvPr/>
          </p:nvSpPr>
          <p:spPr>
            <a:xfrm rot="5400000">
              <a:off x="22974001" y="419000"/>
              <a:ext cx="876101" cy="0"/>
            </a:xfrm>
            <a:prstGeom prst="line">
              <a:avLst/>
            </a:prstGeom>
            <a:ln cap="flat" w="38100">
              <a:solidFill>
                <a:srgbClr val="47F4F4"/>
              </a:solidFill>
              <a:prstDash val="solid"/>
              <a:headEnd type="none" len="sm" w="sm"/>
              <a:tailEnd type="none" len="sm" w="sm"/>
            </a:ln>
          </p:spPr>
        </p:sp>
      </p:grpSp>
      <p:grpSp>
        <p:nvGrpSpPr>
          <p:cNvPr name="Group 61" id="61"/>
          <p:cNvGrpSpPr/>
          <p:nvPr/>
        </p:nvGrpSpPr>
        <p:grpSpPr>
          <a:xfrm rot="-10800000">
            <a:off x="357337" y="9272588"/>
            <a:ext cx="17573326" cy="657076"/>
            <a:chOff x="0" y="0"/>
            <a:chExt cx="23431102" cy="876101"/>
          </a:xfrm>
        </p:grpSpPr>
        <p:sp>
          <p:nvSpPr>
            <p:cNvPr name="AutoShape 62" id="62"/>
            <p:cNvSpPr/>
            <p:nvPr/>
          </p:nvSpPr>
          <p:spPr>
            <a:xfrm rot="0">
              <a:off x="19050" y="0"/>
              <a:ext cx="23393002" cy="0"/>
            </a:xfrm>
            <a:prstGeom prst="line">
              <a:avLst/>
            </a:prstGeom>
            <a:ln cap="flat" w="38100">
              <a:solidFill>
                <a:srgbClr val="47F4F4"/>
              </a:solidFill>
              <a:prstDash val="solid"/>
              <a:headEnd type="none" len="sm" w="sm"/>
              <a:tailEnd type="none" len="sm" w="sm"/>
            </a:ln>
          </p:spPr>
        </p:sp>
        <p:sp>
          <p:nvSpPr>
            <p:cNvPr name="AutoShape 63" id="63"/>
            <p:cNvSpPr/>
            <p:nvPr/>
          </p:nvSpPr>
          <p:spPr>
            <a:xfrm rot="5400000">
              <a:off x="-419000" y="419000"/>
              <a:ext cx="876101" cy="0"/>
            </a:xfrm>
            <a:prstGeom prst="line">
              <a:avLst/>
            </a:prstGeom>
            <a:ln cap="flat" w="38100">
              <a:solidFill>
                <a:srgbClr val="47F4F4"/>
              </a:solidFill>
              <a:prstDash val="solid"/>
              <a:headEnd type="none" len="sm" w="sm"/>
              <a:tailEnd type="none" len="sm" w="sm"/>
            </a:ln>
          </p:spPr>
        </p:sp>
        <p:sp>
          <p:nvSpPr>
            <p:cNvPr name="AutoShape 64" id="64"/>
            <p:cNvSpPr/>
            <p:nvPr/>
          </p:nvSpPr>
          <p:spPr>
            <a:xfrm rot="5400000">
              <a:off x="22974001" y="419000"/>
              <a:ext cx="876101" cy="0"/>
            </a:xfrm>
            <a:prstGeom prst="line">
              <a:avLst/>
            </a:prstGeom>
            <a:ln cap="flat" w="38100">
              <a:solidFill>
                <a:srgbClr val="47F4F4"/>
              </a:solidFill>
              <a:prstDash val="solid"/>
              <a:headEnd type="none" len="sm" w="sm"/>
              <a:tailEnd type="none" len="sm" w="sm"/>
            </a:ln>
          </p:spPr>
        </p:sp>
      </p:grpSp>
      <p:grpSp>
        <p:nvGrpSpPr>
          <p:cNvPr name="Group 65" id="65"/>
          <p:cNvGrpSpPr/>
          <p:nvPr/>
        </p:nvGrpSpPr>
        <p:grpSpPr>
          <a:xfrm rot="0">
            <a:off x="1349724" y="4248328"/>
            <a:ext cx="4342404" cy="760608"/>
            <a:chOff x="0" y="0"/>
            <a:chExt cx="5789872" cy="1014144"/>
          </a:xfrm>
        </p:grpSpPr>
        <p:grpSp>
          <p:nvGrpSpPr>
            <p:cNvPr name="Group 66" id="66"/>
            <p:cNvGrpSpPr/>
            <p:nvPr/>
          </p:nvGrpSpPr>
          <p:grpSpPr>
            <a:xfrm rot="0">
              <a:off x="0" y="0"/>
              <a:ext cx="5789872" cy="1014144"/>
              <a:chOff x="0" y="0"/>
              <a:chExt cx="1143678" cy="200325"/>
            </a:xfrm>
          </p:grpSpPr>
          <p:sp>
            <p:nvSpPr>
              <p:cNvPr name="Freeform 67" id="67"/>
              <p:cNvSpPr/>
              <p:nvPr/>
            </p:nvSpPr>
            <p:spPr>
              <a:xfrm flipH="false" flipV="false" rot="0">
                <a:off x="0" y="0"/>
                <a:ext cx="1143678" cy="200325"/>
              </a:xfrm>
              <a:custGeom>
                <a:avLst/>
                <a:gdLst/>
                <a:ahLst/>
                <a:cxnLst/>
                <a:rect r="r" b="b" t="t" l="l"/>
                <a:pathLst>
                  <a:path h="200325" w="1143678">
                    <a:moveTo>
                      <a:pt x="90926" y="0"/>
                    </a:moveTo>
                    <a:lnTo>
                      <a:pt x="1052752" y="0"/>
                    </a:lnTo>
                    <a:cubicBezTo>
                      <a:pt x="1076867" y="0"/>
                      <a:pt x="1099995" y="9580"/>
                      <a:pt x="1117047" y="26632"/>
                    </a:cubicBezTo>
                    <a:cubicBezTo>
                      <a:pt x="1134099" y="43684"/>
                      <a:pt x="1143678" y="66811"/>
                      <a:pt x="1143678" y="90926"/>
                    </a:cubicBezTo>
                    <a:lnTo>
                      <a:pt x="1143678" y="109399"/>
                    </a:lnTo>
                    <a:cubicBezTo>
                      <a:pt x="1143678" y="133514"/>
                      <a:pt x="1134099" y="156641"/>
                      <a:pt x="1117047" y="173693"/>
                    </a:cubicBezTo>
                    <a:cubicBezTo>
                      <a:pt x="1099995" y="190745"/>
                      <a:pt x="1076867" y="200325"/>
                      <a:pt x="1052752" y="200325"/>
                    </a:cubicBezTo>
                    <a:lnTo>
                      <a:pt x="90926" y="200325"/>
                    </a:lnTo>
                    <a:cubicBezTo>
                      <a:pt x="40709" y="200325"/>
                      <a:pt x="0" y="159616"/>
                      <a:pt x="0" y="109399"/>
                    </a:cubicBezTo>
                    <a:lnTo>
                      <a:pt x="0" y="90926"/>
                    </a:lnTo>
                    <a:cubicBezTo>
                      <a:pt x="0" y="66811"/>
                      <a:pt x="9580" y="43684"/>
                      <a:pt x="26632" y="26632"/>
                    </a:cubicBezTo>
                    <a:cubicBezTo>
                      <a:pt x="43684" y="9580"/>
                      <a:pt x="66811" y="0"/>
                      <a:pt x="90926" y="0"/>
                    </a:cubicBezTo>
                    <a:close/>
                  </a:path>
                </a:pathLst>
              </a:custGeom>
              <a:solidFill>
                <a:srgbClr val="47F4F4"/>
              </a:solidFill>
            </p:spPr>
          </p:sp>
          <p:sp>
            <p:nvSpPr>
              <p:cNvPr name="TextBox 68" id="68"/>
              <p:cNvSpPr txBox="true"/>
              <p:nvPr/>
            </p:nvSpPr>
            <p:spPr>
              <a:xfrm>
                <a:off x="0" y="-28575"/>
                <a:ext cx="1143678" cy="228900"/>
              </a:xfrm>
              <a:prstGeom prst="rect">
                <a:avLst/>
              </a:prstGeom>
            </p:spPr>
            <p:txBody>
              <a:bodyPr anchor="ctr" rtlCol="false" tIns="50800" lIns="50800" bIns="50800" rIns="50800"/>
              <a:lstStyle/>
              <a:p>
                <a:pPr algn="ctr">
                  <a:lnSpc>
                    <a:spcPts val="2816"/>
                  </a:lnSpc>
                </a:pPr>
              </a:p>
            </p:txBody>
          </p:sp>
        </p:grpSp>
        <p:grpSp>
          <p:nvGrpSpPr>
            <p:cNvPr name="Group 69" id="69"/>
            <p:cNvGrpSpPr/>
            <p:nvPr/>
          </p:nvGrpSpPr>
          <p:grpSpPr>
            <a:xfrm rot="0">
              <a:off x="41467" y="35592"/>
              <a:ext cx="5706938" cy="942959"/>
              <a:chOff x="0" y="0"/>
              <a:chExt cx="1212396" cy="200325"/>
            </a:xfrm>
          </p:grpSpPr>
          <p:sp>
            <p:nvSpPr>
              <p:cNvPr name="Freeform 70" id="70"/>
              <p:cNvSpPr/>
              <p:nvPr/>
            </p:nvSpPr>
            <p:spPr>
              <a:xfrm flipH="false" flipV="false" rot="0">
                <a:off x="0" y="0"/>
                <a:ext cx="1212396" cy="200325"/>
              </a:xfrm>
              <a:custGeom>
                <a:avLst/>
                <a:gdLst/>
                <a:ahLst/>
                <a:cxnLst/>
                <a:rect r="r" b="b" t="t" l="l"/>
                <a:pathLst>
                  <a:path h="200325" w="1212396">
                    <a:moveTo>
                      <a:pt x="92247" y="0"/>
                    </a:moveTo>
                    <a:lnTo>
                      <a:pt x="1120149" y="0"/>
                    </a:lnTo>
                    <a:cubicBezTo>
                      <a:pt x="1144614" y="0"/>
                      <a:pt x="1168078" y="9719"/>
                      <a:pt x="1185378" y="27019"/>
                    </a:cubicBezTo>
                    <a:cubicBezTo>
                      <a:pt x="1202677" y="44318"/>
                      <a:pt x="1212396" y="67782"/>
                      <a:pt x="1212396" y="92247"/>
                    </a:cubicBezTo>
                    <a:lnTo>
                      <a:pt x="1212396" y="108077"/>
                    </a:lnTo>
                    <a:cubicBezTo>
                      <a:pt x="1212396" y="132543"/>
                      <a:pt x="1202677" y="156006"/>
                      <a:pt x="1185378" y="173306"/>
                    </a:cubicBezTo>
                    <a:cubicBezTo>
                      <a:pt x="1168078" y="190606"/>
                      <a:pt x="1144614" y="200325"/>
                      <a:pt x="1120149" y="200325"/>
                    </a:cubicBezTo>
                    <a:lnTo>
                      <a:pt x="92247" y="200325"/>
                    </a:lnTo>
                    <a:cubicBezTo>
                      <a:pt x="67782" y="200325"/>
                      <a:pt x="44318" y="190606"/>
                      <a:pt x="27019" y="173306"/>
                    </a:cubicBezTo>
                    <a:cubicBezTo>
                      <a:pt x="9719" y="156006"/>
                      <a:pt x="0" y="132543"/>
                      <a:pt x="0" y="108077"/>
                    </a:cubicBezTo>
                    <a:lnTo>
                      <a:pt x="0" y="92247"/>
                    </a:lnTo>
                    <a:cubicBezTo>
                      <a:pt x="0" y="67782"/>
                      <a:pt x="9719" y="44318"/>
                      <a:pt x="27019" y="27019"/>
                    </a:cubicBezTo>
                    <a:cubicBezTo>
                      <a:pt x="44318" y="9719"/>
                      <a:pt x="67782" y="0"/>
                      <a:pt x="92247" y="0"/>
                    </a:cubicBezTo>
                    <a:close/>
                  </a:path>
                </a:pathLst>
              </a:custGeom>
              <a:solidFill>
                <a:srgbClr val="124CCD"/>
              </a:solidFill>
            </p:spPr>
          </p:sp>
          <p:sp>
            <p:nvSpPr>
              <p:cNvPr name="TextBox 71" id="71"/>
              <p:cNvSpPr txBox="true"/>
              <p:nvPr/>
            </p:nvSpPr>
            <p:spPr>
              <a:xfrm>
                <a:off x="0" y="-28575"/>
                <a:ext cx="1212396" cy="228900"/>
              </a:xfrm>
              <a:prstGeom prst="rect">
                <a:avLst/>
              </a:prstGeom>
            </p:spPr>
            <p:txBody>
              <a:bodyPr anchor="ctr" rtlCol="false" tIns="50800" lIns="50800" bIns="50800" rIns="50800"/>
              <a:lstStyle/>
              <a:p>
                <a:pPr algn="ctr">
                  <a:lnSpc>
                    <a:spcPts val="2816"/>
                  </a:lnSpc>
                </a:pPr>
              </a:p>
            </p:txBody>
          </p:sp>
        </p:grpSp>
        <p:sp>
          <p:nvSpPr>
            <p:cNvPr name="TextBox 72" id="72"/>
            <p:cNvSpPr txBox="true"/>
            <p:nvPr/>
          </p:nvSpPr>
          <p:spPr>
            <a:xfrm rot="0">
              <a:off x="409677" y="214972"/>
              <a:ext cx="4970517" cy="558800"/>
            </a:xfrm>
            <a:prstGeom prst="rect">
              <a:avLst/>
            </a:prstGeom>
          </p:spPr>
          <p:txBody>
            <a:bodyPr anchor="t" rtlCol="false" tIns="0" lIns="0" bIns="0" rIns="0">
              <a:spAutoFit/>
            </a:bodyPr>
            <a:lstStyle/>
            <a:p>
              <a:pPr algn="ctr" marL="0" indent="0" lvl="0">
                <a:lnSpc>
                  <a:spcPts val="2879"/>
                </a:lnSpc>
                <a:spcBef>
                  <a:spcPct val="0"/>
                </a:spcBef>
              </a:pPr>
              <a:r>
                <a:rPr lang="en-US" sz="2400">
                  <a:solidFill>
                    <a:srgbClr val="47F4F4"/>
                  </a:solidFill>
                  <a:latin typeface="Agrandir Wide Thin Bold"/>
                </a:rPr>
                <a:t>Holiday_Flag</a:t>
              </a:r>
            </a:p>
          </p:txBody>
        </p:sp>
      </p:grpSp>
      <p:sp>
        <p:nvSpPr>
          <p:cNvPr name="TextBox 73" id="73"/>
          <p:cNvSpPr txBox="true"/>
          <p:nvPr/>
        </p:nvSpPr>
        <p:spPr>
          <a:xfrm rot="0">
            <a:off x="1028432" y="5161336"/>
            <a:ext cx="4984988" cy="703988"/>
          </a:xfrm>
          <a:prstGeom prst="rect">
            <a:avLst/>
          </a:prstGeom>
        </p:spPr>
        <p:txBody>
          <a:bodyPr anchor="t" rtlCol="false" tIns="0" lIns="0" bIns="0" rIns="0">
            <a:spAutoFit/>
          </a:bodyPr>
          <a:lstStyle/>
          <a:p>
            <a:pPr algn="ctr">
              <a:lnSpc>
                <a:spcPts val="2816"/>
              </a:lnSpc>
            </a:pPr>
            <a:r>
              <a:rPr lang="en-US" sz="2200">
                <a:solidFill>
                  <a:srgbClr val="FFFFFF"/>
                </a:solidFill>
                <a:latin typeface="DM Sans"/>
              </a:rPr>
              <a:t>If special holiday week, then 1 </a:t>
            </a:r>
          </a:p>
          <a:p>
            <a:pPr algn="ctr" marL="0" indent="0" lvl="1">
              <a:lnSpc>
                <a:spcPts val="2816"/>
              </a:lnSpc>
              <a:spcBef>
                <a:spcPct val="0"/>
              </a:spcBef>
            </a:pPr>
            <a:r>
              <a:rPr lang="en-US" sz="2200">
                <a:solidFill>
                  <a:srgbClr val="FFFFFF"/>
                </a:solidFill>
                <a:latin typeface="DM Sans"/>
              </a:rPr>
              <a:t>else  0 for non-holiday week</a:t>
            </a:r>
          </a:p>
        </p:txBody>
      </p:sp>
      <p:grpSp>
        <p:nvGrpSpPr>
          <p:cNvPr name="Group 74" id="74"/>
          <p:cNvGrpSpPr/>
          <p:nvPr/>
        </p:nvGrpSpPr>
        <p:grpSpPr>
          <a:xfrm rot="0">
            <a:off x="12599827" y="4419791"/>
            <a:ext cx="4342404" cy="760608"/>
            <a:chOff x="0" y="0"/>
            <a:chExt cx="5789872" cy="1014144"/>
          </a:xfrm>
        </p:grpSpPr>
        <p:grpSp>
          <p:nvGrpSpPr>
            <p:cNvPr name="Group 75" id="75"/>
            <p:cNvGrpSpPr/>
            <p:nvPr/>
          </p:nvGrpSpPr>
          <p:grpSpPr>
            <a:xfrm rot="0">
              <a:off x="0" y="0"/>
              <a:ext cx="5789872" cy="1014144"/>
              <a:chOff x="0" y="0"/>
              <a:chExt cx="1143678" cy="200325"/>
            </a:xfrm>
          </p:grpSpPr>
          <p:sp>
            <p:nvSpPr>
              <p:cNvPr name="Freeform 76" id="76"/>
              <p:cNvSpPr/>
              <p:nvPr/>
            </p:nvSpPr>
            <p:spPr>
              <a:xfrm flipH="false" flipV="false" rot="0">
                <a:off x="0" y="0"/>
                <a:ext cx="1143678" cy="200325"/>
              </a:xfrm>
              <a:custGeom>
                <a:avLst/>
                <a:gdLst/>
                <a:ahLst/>
                <a:cxnLst/>
                <a:rect r="r" b="b" t="t" l="l"/>
                <a:pathLst>
                  <a:path h="200325" w="1143678">
                    <a:moveTo>
                      <a:pt x="90926" y="0"/>
                    </a:moveTo>
                    <a:lnTo>
                      <a:pt x="1052752" y="0"/>
                    </a:lnTo>
                    <a:cubicBezTo>
                      <a:pt x="1076867" y="0"/>
                      <a:pt x="1099995" y="9580"/>
                      <a:pt x="1117047" y="26632"/>
                    </a:cubicBezTo>
                    <a:cubicBezTo>
                      <a:pt x="1134099" y="43684"/>
                      <a:pt x="1143678" y="66811"/>
                      <a:pt x="1143678" y="90926"/>
                    </a:cubicBezTo>
                    <a:lnTo>
                      <a:pt x="1143678" y="109399"/>
                    </a:lnTo>
                    <a:cubicBezTo>
                      <a:pt x="1143678" y="133514"/>
                      <a:pt x="1134099" y="156641"/>
                      <a:pt x="1117047" y="173693"/>
                    </a:cubicBezTo>
                    <a:cubicBezTo>
                      <a:pt x="1099995" y="190745"/>
                      <a:pt x="1076867" y="200325"/>
                      <a:pt x="1052752" y="200325"/>
                    </a:cubicBezTo>
                    <a:lnTo>
                      <a:pt x="90926" y="200325"/>
                    </a:lnTo>
                    <a:cubicBezTo>
                      <a:pt x="40709" y="200325"/>
                      <a:pt x="0" y="159616"/>
                      <a:pt x="0" y="109399"/>
                    </a:cubicBezTo>
                    <a:lnTo>
                      <a:pt x="0" y="90926"/>
                    </a:lnTo>
                    <a:cubicBezTo>
                      <a:pt x="0" y="66811"/>
                      <a:pt x="9580" y="43684"/>
                      <a:pt x="26632" y="26632"/>
                    </a:cubicBezTo>
                    <a:cubicBezTo>
                      <a:pt x="43684" y="9580"/>
                      <a:pt x="66811" y="0"/>
                      <a:pt x="90926" y="0"/>
                    </a:cubicBezTo>
                    <a:close/>
                  </a:path>
                </a:pathLst>
              </a:custGeom>
              <a:solidFill>
                <a:srgbClr val="47F4F4"/>
              </a:solidFill>
            </p:spPr>
          </p:sp>
          <p:sp>
            <p:nvSpPr>
              <p:cNvPr name="TextBox 77" id="77"/>
              <p:cNvSpPr txBox="true"/>
              <p:nvPr/>
            </p:nvSpPr>
            <p:spPr>
              <a:xfrm>
                <a:off x="0" y="-28575"/>
                <a:ext cx="1143678" cy="228900"/>
              </a:xfrm>
              <a:prstGeom prst="rect">
                <a:avLst/>
              </a:prstGeom>
            </p:spPr>
            <p:txBody>
              <a:bodyPr anchor="ctr" rtlCol="false" tIns="50800" lIns="50800" bIns="50800" rIns="50800"/>
              <a:lstStyle/>
              <a:p>
                <a:pPr algn="ctr">
                  <a:lnSpc>
                    <a:spcPts val="2816"/>
                  </a:lnSpc>
                </a:pPr>
              </a:p>
            </p:txBody>
          </p:sp>
        </p:grpSp>
        <p:grpSp>
          <p:nvGrpSpPr>
            <p:cNvPr name="Group 78" id="78"/>
            <p:cNvGrpSpPr/>
            <p:nvPr/>
          </p:nvGrpSpPr>
          <p:grpSpPr>
            <a:xfrm rot="0">
              <a:off x="41467" y="35592"/>
              <a:ext cx="5706938" cy="942959"/>
              <a:chOff x="0" y="0"/>
              <a:chExt cx="1212396" cy="200325"/>
            </a:xfrm>
          </p:grpSpPr>
          <p:sp>
            <p:nvSpPr>
              <p:cNvPr name="Freeform 79" id="79"/>
              <p:cNvSpPr/>
              <p:nvPr/>
            </p:nvSpPr>
            <p:spPr>
              <a:xfrm flipH="false" flipV="false" rot="0">
                <a:off x="0" y="0"/>
                <a:ext cx="1212396" cy="200325"/>
              </a:xfrm>
              <a:custGeom>
                <a:avLst/>
                <a:gdLst/>
                <a:ahLst/>
                <a:cxnLst/>
                <a:rect r="r" b="b" t="t" l="l"/>
                <a:pathLst>
                  <a:path h="200325" w="1212396">
                    <a:moveTo>
                      <a:pt x="92247" y="0"/>
                    </a:moveTo>
                    <a:lnTo>
                      <a:pt x="1120149" y="0"/>
                    </a:lnTo>
                    <a:cubicBezTo>
                      <a:pt x="1144614" y="0"/>
                      <a:pt x="1168078" y="9719"/>
                      <a:pt x="1185378" y="27019"/>
                    </a:cubicBezTo>
                    <a:cubicBezTo>
                      <a:pt x="1202677" y="44318"/>
                      <a:pt x="1212396" y="67782"/>
                      <a:pt x="1212396" y="92247"/>
                    </a:cubicBezTo>
                    <a:lnTo>
                      <a:pt x="1212396" y="108077"/>
                    </a:lnTo>
                    <a:cubicBezTo>
                      <a:pt x="1212396" y="132543"/>
                      <a:pt x="1202677" y="156006"/>
                      <a:pt x="1185378" y="173306"/>
                    </a:cubicBezTo>
                    <a:cubicBezTo>
                      <a:pt x="1168078" y="190606"/>
                      <a:pt x="1144614" y="200325"/>
                      <a:pt x="1120149" y="200325"/>
                    </a:cubicBezTo>
                    <a:lnTo>
                      <a:pt x="92247" y="200325"/>
                    </a:lnTo>
                    <a:cubicBezTo>
                      <a:pt x="67782" y="200325"/>
                      <a:pt x="44318" y="190606"/>
                      <a:pt x="27019" y="173306"/>
                    </a:cubicBezTo>
                    <a:cubicBezTo>
                      <a:pt x="9719" y="156006"/>
                      <a:pt x="0" y="132543"/>
                      <a:pt x="0" y="108077"/>
                    </a:cubicBezTo>
                    <a:lnTo>
                      <a:pt x="0" y="92247"/>
                    </a:lnTo>
                    <a:cubicBezTo>
                      <a:pt x="0" y="67782"/>
                      <a:pt x="9719" y="44318"/>
                      <a:pt x="27019" y="27019"/>
                    </a:cubicBezTo>
                    <a:cubicBezTo>
                      <a:pt x="44318" y="9719"/>
                      <a:pt x="67782" y="0"/>
                      <a:pt x="92247" y="0"/>
                    </a:cubicBezTo>
                    <a:close/>
                  </a:path>
                </a:pathLst>
              </a:custGeom>
              <a:solidFill>
                <a:srgbClr val="124CCD"/>
              </a:solidFill>
            </p:spPr>
          </p:sp>
          <p:sp>
            <p:nvSpPr>
              <p:cNvPr name="TextBox 80" id="80"/>
              <p:cNvSpPr txBox="true"/>
              <p:nvPr/>
            </p:nvSpPr>
            <p:spPr>
              <a:xfrm>
                <a:off x="0" y="-28575"/>
                <a:ext cx="1212396" cy="228900"/>
              </a:xfrm>
              <a:prstGeom prst="rect">
                <a:avLst/>
              </a:prstGeom>
            </p:spPr>
            <p:txBody>
              <a:bodyPr anchor="ctr" rtlCol="false" tIns="50800" lIns="50800" bIns="50800" rIns="50800"/>
              <a:lstStyle/>
              <a:p>
                <a:pPr algn="ctr">
                  <a:lnSpc>
                    <a:spcPts val="2816"/>
                  </a:lnSpc>
                </a:pPr>
              </a:p>
            </p:txBody>
          </p:sp>
        </p:grpSp>
        <p:sp>
          <p:nvSpPr>
            <p:cNvPr name="TextBox 81" id="81"/>
            <p:cNvSpPr txBox="true"/>
            <p:nvPr/>
          </p:nvSpPr>
          <p:spPr>
            <a:xfrm rot="0">
              <a:off x="409677" y="214972"/>
              <a:ext cx="4970517" cy="558800"/>
            </a:xfrm>
            <a:prstGeom prst="rect">
              <a:avLst/>
            </a:prstGeom>
          </p:spPr>
          <p:txBody>
            <a:bodyPr anchor="t" rtlCol="false" tIns="0" lIns="0" bIns="0" rIns="0">
              <a:spAutoFit/>
            </a:bodyPr>
            <a:lstStyle/>
            <a:p>
              <a:pPr algn="ctr" marL="0" indent="0" lvl="0">
                <a:lnSpc>
                  <a:spcPts val="2879"/>
                </a:lnSpc>
                <a:spcBef>
                  <a:spcPct val="0"/>
                </a:spcBef>
              </a:pPr>
              <a:r>
                <a:rPr lang="en-US" sz="2400">
                  <a:solidFill>
                    <a:srgbClr val="47F4F4"/>
                  </a:solidFill>
                  <a:latin typeface="Agrandir Wide Thin Bold"/>
                </a:rPr>
                <a:t>Temperature</a:t>
              </a:r>
            </a:p>
          </p:txBody>
        </p:sp>
      </p:grpSp>
      <p:sp>
        <p:nvSpPr>
          <p:cNvPr name="TextBox 82" id="82"/>
          <p:cNvSpPr txBox="true"/>
          <p:nvPr/>
        </p:nvSpPr>
        <p:spPr>
          <a:xfrm rot="0">
            <a:off x="12278535" y="5332798"/>
            <a:ext cx="4984988" cy="355105"/>
          </a:xfrm>
          <a:prstGeom prst="rect">
            <a:avLst/>
          </a:prstGeom>
        </p:spPr>
        <p:txBody>
          <a:bodyPr anchor="t" rtlCol="false" tIns="0" lIns="0" bIns="0" rIns="0">
            <a:spAutoFit/>
          </a:bodyPr>
          <a:lstStyle/>
          <a:p>
            <a:pPr algn="ctr" marL="0" indent="0" lvl="1">
              <a:lnSpc>
                <a:spcPts val="2816"/>
              </a:lnSpc>
              <a:spcBef>
                <a:spcPct val="0"/>
              </a:spcBef>
            </a:pPr>
            <a:r>
              <a:rPr lang="en-US" sz="2200">
                <a:solidFill>
                  <a:srgbClr val="FFFFFF"/>
                </a:solidFill>
                <a:latin typeface="DM Sans"/>
              </a:rPr>
              <a:t>Temperature on the day of the sale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24CCD"/>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457871"/>
            <a:chOff x="0" y="0"/>
            <a:chExt cx="24384000" cy="5943828"/>
          </a:xfrm>
        </p:grpSpPr>
        <p:pic>
          <p:nvPicPr>
            <p:cNvPr name="Picture 3" id="3"/>
            <p:cNvPicPr>
              <a:picLocks noChangeAspect="true"/>
            </p:cNvPicPr>
            <p:nvPr/>
          </p:nvPicPr>
          <p:blipFill>
            <a:blip r:embed="rId2">
              <a:alphaModFix amt="27000"/>
            </a:blip>
            <a:srcRect l="0" t="31723" r="0" b="31723"/>
            <a:stretch>
              <a:fillRect/>
            </a:stretch>
          </p:blipFill>
          <p:spPr>
            <a:xfrm flipH="false" flipV="false">
              <a:off x="0" y="0"/>
              <a:ext cx="24384000" cy="5943828"/>
            </a:xfrm>
            <a:prstGeom prst="rect">
              <a:avLst/>
            </a:prstGeom>
          </p:spPr>
        </p:pic>
      </p:grpSp>
      <p:sp>
        <p:nvSpPr>
          <p:cNvPr name="Freeform 4" id="4"/>
          <p:cNvSpPr/>
          <p:nvPr/>
        </p:nvSpPr>
        <p:spPr>
          <a:xfrm flipH="false" flipV="false" rot="0">
            <a:off x="8011122" y="4568713"/>
            <a:ext cx="2265757" cy="2253398"/>
          </a:xfrm>
          <a:custGeom>
            <a:avLst/>
            <a:gdLst/>
            <a:ahLst/>
            <a:cxnLst/>
            <a:rect r="r" b="b" t="t" l="l"/>
            <a:pathLst>
              <a:path h="2253398" w="2265757">
                <a:moveTo>
                  <a:pt x="0" y="0"/>
                </a:moveTo>
                <a:lnTo>
                  <a:pt x="2265756" y="0"/>
                </a:lnTo>
                <a:lnTo>
                  <a:pt x="2265756" y="2253398"/>
                </a:lnTo>
                <a:lnTo>
                  <a:pt x="0" y="22533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192083" y="4765357"/>
            <a:ext cx="2041796" cy="2056755"/>
          </a:xfrm>
          <a:custGeom>
            <a:avLst/>
            <a:gdLst/>
            <a:ahLst/>
            <a:cxnLst/>
            <a:rect r="r" b="b" t="t" l="l"/>
            <a:pathLst>
              <a:path h="2056755" w="2041796">
                <a:moveTo>
                  <a:pt x="0" y="0"/>
                </a:moveTo>
                <a:lnTo>
                  <a:pt x="2041796" y="0"/>
                </a:lnTo>
                <a:lnTo>
                  <a:pt x="2041796" y="2056754"/>
                </a:lnTo>
                <a:lnTo>
                  <a:pt x="0" y="20567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4443985" y="4873939"/>
            <a:ext cx="1947867" cy="1965738"/>
          </a:xfrm>
          <a:custGeom>
            <a:avLst/>
            <a:gdLst/>
            <a:ahLst/>
            <a:cxnLst/>
            <a:rect r="r" b="b" t="t" l="l"/>
            <a:pathLst>
              <a:path h="1965738" w="1947867">
                <a:moveTo>
                  <a:pt x="0" y="0"/>
                </a:moveTo>
                <a:lnTo>
                  <a:pt x="1947868" y="0"/>
                </a:lnTo>
                <a:lnTo>
                  <a:pt x="1947868" y="1965738"/>
                </a:lnTo>
                <a:lnTo>
                  <a:pt x="0" y="196573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7" id="7"/>
          <p:cNvSpPr/>
          <p:nvPr/>
        </p:nvSpPr>
        <p:spPr>
          <a:xfrm>
            <a:off x="6078875" y="4499670"/>
            <a:ext cx="0" cy="5429993"/>
          </a:xfrm>
          <a:prstGeom prst="line">
            <a:avLst/>
          </a:prstGeom>
          <a:ln cap="flat" w="28575">
            <a:solidFill>
              <a:srgbClr val="47F4F4"/>
            </a:solidFill>
            <a:prstDash val="solid"/>
            <a:headEnd type="none" len="sm" w="sm"/>
            <a:tailEnd type="none" len="sm" w="sm"/>
          </a:ln>
        </p:spPr>
      </p:sp>
      <p:sp>
        <p:nvSpPr>
          <p:cNvPr name="AutoShape 8" id="8"/>
          <p:cNvSpPr/>
          <p:nvPr/>
        </p:nvSpPr>
        <p:spPr>
          <a:xfrm>
            <a:off x="12187237" y="4457871"/>
            <a:ext cx="0" cy="5429993"/>
          </a:xfrm>
          <a:prstGeom prst="line">
            <a:avLst/>
          </a:prstGeom>
          <a:ln cap="flat" w="28575">
            <a:solidFill>
              <a:srgbClr val="47F4F4"/>
            </a:solidFill>
            <a:prstDash val="solid"/>
            <a:headEnd type="none" len="sm" w="sm"/>
            <a:tailEnd type="none" len="sm" w="sm"/>
          </a:ln>
        </p:spPr>
      </p:sp>
      <p:sp>
        <p:nvSpPr>
          <p:cNvPr name="TextBox 9" id="9"/>
          <p:cNvSpPr txBox="true"/>
          <p:nvPr/>
        </p:nvSpPr>
        <p:spPr>
          <a:xfrm rot="0">
            <a:off x="720487" y="8046214"/>
            <a:ext cx="4984988" cy="1052871"/>
          </a:xfrm>
          <a:prstGeom prst="rect">
            <a:avLst/>
          </a:prstGeom>
        </p:spPr>
        <p:txBody>
          <a:bodyPr anchor="t" rtlCol="false" tIns="0" lIns="0" bIns="0" rIns="0">
            <a:spAutoFit/>
          </a:bodyPr>
          <a:lstStyle/>
          <a:p>
            <a:pPr algn="ctr" marL="0" indent="0" lvl="1">
              <a:lnSpc>
                <a:spcPts val="2816"/>
              </a:lnSpc>
              <a:spcBef>
                <a:spcPct val="0"/>
              </a:spcBef>
            </a:pPr>
            <a:r>
              <a:rPr lang="en-US" sz="2200">
                <a:solidFill>
                  <a:srgbClr val="FFFFFF"/>
                </a:solidFill>
                <a:latin typeface="DM Sans"/>
              </a:rPr>
              <a:t>Predict weekly sales while interpreting the effect of the holiday season on sales.</a:t>
            </a:r>
          </a:p>
        </p:txBody>
      </p:sp>
      <p:grpSp>
        <p:nvGrpSpPr>
          <p:cNvPr name="Group 10" id="10"/>
          <p:cNvGrpSpPr/>
          <p:nvPr/>
        </p:nvGrpSpPr>
        <p:grpSpPr>
          <a:xfrm rot="0">
            <a:off x="6651506" y="7615483"/>
            <a:ext cx="4984988" cy="1483601"/>
            <a:chOff x="0" y="0"/>
            <a:chExt cx="6646650" cy="1978135"/>
          </a:xfrm>
        </p:grpSpPr>
        <p:sp>
          <p:nvSpPr>
            <p:cNvPr name="TextBox 11" id="11"/>
            <p:cNvSpPr txBox="true"/>
            <p:nvPr/>
          </p:nvSpPr>
          <p:spPr>
            <a:xfrm rot="0">
              <a:off x="838067" y="-76200"/>
              <a:ext cx="4970517" cy="1041400"/>
            </a:xfrm>
            <a:prstGeom prst="rect">
              <a:avLst/>
            </a:prstGeom>
          </p:spPr>
          <p:txBody>
            <a:bodyPr anchor="t" rtlCol="false" tIns="0" lIns="0" bIns="0" rIns="0">
              <a:spAutoFit/>
            </a:bodyPr>
            <a:lstStyle/>
            <a:p>
              <a:pPr algn="ctr" marL="0" indent="0" lvl="0">
                <a:lnSpc>
                  <a:spcPts val="2879"/>
                </a:lnSpc>
                <a:spcBef>
                  <a:spcPct val="0"/>
                </a:spcBef>
              </a:pPr>
              <a:r>
                <a:rPr lang="en-US" sz="2400">
                  <a:solidFill>
                    <a:srgbClr val="47F4F4"/>
                  </a:solidFill>
                  <a:latin typeface="Agrandir Wide Thin Bold"/>
                </a:rPr>
                <a:t>Quarterly Growth rates</a:t>
              </a:r>
            </a:p>
          </p:txBody>
        </p:sp>
        <p:sp>
          <p:nvSpPr>
            <p:cNvPr name="TextBox 12" id="12"/>
            <p:cNvSpPr txBox="true"/>
            <p:nvPr/>
          </p:nvSpPr>
          <p:spPr>
            <a:xfrm rot="0">
              <a:off x="0" y="1049009"/>
              <a:ext cx="6646650" cy="929126"/>
            </a:xfrm>
            <a:prstGeom prst="rect">
              <a:avLst/>
            </a:prstGeom>
          </p:spPr>
          <p:txBody>
            <a:bodyPr anchor="t" rtlCol="false" tIns="0" lIns="0" bIns="0" rIns="0">
              <a:spAutoFit/>
            </a:bodyPr>
            <a:lstStyle/>
            <a:p>
              <a:pPr algn="ctr" marL="0" indent="0" lvl="1">
                <a:lnSpc>
                  <a:spcPts val="2816"/>
                </a:lnSpc>
                <a:spcBef>
                  <a:spcPct val="0"/>
                </a:spcBef>
              </a:pPr>
              <a:r>
                <a:rPr lang="en-US" sz="2200">
                  <a:solidFill>
                    <a:srgbClr val="FFFFFF"/>
                  </a:solidFill>
                  <a:latin typeface="DM Sans"/>
                </a:rPr>
                <a:t>Calculating the quarterly growth rates for each store.</a:t>
              </a:r>
            </a:p>
          </p:txBody>
        </p:sp>
      </p:grpSp>
      <p:grpSp>
        <p:nvGrpSpPr>
          <p:cNvPr name="Group 13" id="13"/>
          <p:cNvGrpSpPr/>
          <p:nvPr/>
        </p:nvGrpSpPr>
        <p:grpSpPr>
          <a:xfrm rot="0">
            <a:off x="12925425" y="7615483"/>
            <a:ext cx="4984988" cy="1483601"/>
            <a:chOff x="0" y="0"/>
            <a:chExt cx="6646650" cy="1978135"/>
          </a:xfrm>
        </p:grpSpPr>
        <p:sp>
          <p:nvSpPr>
            <p:cNvPr name="TextBox 14" id="14"/>
            <p:cNvSpPr txBox="true"/>
            <p:nvPr/>
          </p:nvSpPr>
          <p:spPr>
            <a:xfrm rot="0">
              <a:off x="838067" y="-76200"/>
              <a:ext cx="4970517" cy="1041400"/>
            </a:xfrm>
            <a:prstGeom prst="rect">
              <a:avLst/>
            </a:prstGeom>
          </p:spPr>
          <p:txBody>
            <a:bodyPr anchor="t" rtlCol="false" tIns="0" lIns="0" bIns="0" rIns="0">
              <a:spAutoFit/>
            </a:bodyPr>
            <a:lstStyle/>
            <a:p>
              <a:pPr algn="ctr" marL="0" indent="0" lvl="0">
                <a:lnSpc>
                  <a:spcPts val="2879"/>
                </a:lnSpc>
                <a:spcBef>
                  <a:spcPct val="0"/>
                </a:spcBef>
              </a:pPr>
              <a:r>
                <a:rPr lang="en-US" sz="2400">
                  <a:solidFill>
                    <a:srgbClr val="47F4F4"/>
                  </a:solidFill>
                  <a:latin typeface="Agrandir Wide Thin Bold"/>
                </a:rPr>
                <a:t>Forecast weekly sales</a:t>
              </a:r>
            </a:p>
          </p:txBody>
        </p:sp>
        <p:sp>
          <p:nvSpPr>
            <p:cNvPr name="TextBox 15" id="15"/>
            <p:cNvSpPr txBox="true"/>
            <p:nvPr/>
          </p:nvSpPr>
          <p:spPr>
            <a:xfrm rot="0">
              <a:off x="0" y="1049009"/>
              <a:ext cx="6646650" cy="929126"/>
            </a:xfrm>
            <a:prstGeom prst="rect">
              <a:avLst/>
            </a:prstGeom>
          </p:spPr>
          <p:txBody>
            <a:bodyPr anchor="t" rtlCol="false" tIns="0" lIns="0" bIns="0" rIns="0">
              <a:spAutoFit/>
            </a:bodyPr>
            <a:lstStyle/>
            <a:p>
              <a:pPr algn="ctr" marL="0" indent="0" lvl="1">
                <a:lnSpc>
                  <a:spcPts val="2816"/>
                </a:lnSpc>
                <a:spcBef>
                  <a:spcPct val="0"/>
                </a:spcBef>
              </a:pPr>
              <a:r>
                <a:rPr lang="en-US" sz="2200">
                  <a:solidFill>
                    <a:srgbClr val="FFFFFF"/>
                  </a:solidFill>
                  <a:latin typeface="DM Sans"/>
                </a:rPr>
                <a:t>Utilize time series analysis to forecast weekly sales.</a:t>
              </a:r>
            </a:p>
          </p:txBody>
        </p:sp>
      </p:grpSp>
      <p:grpSp>
        <p:nvGrpSpPr>
          <p:cNvPr name="Group 16" id="16"/>
          <p:cNvGrpSpPr/>
          <p:nvPr/>
        </p:nvGrpSpPr>
        <p:grpSpPr>
          <a:xfrm rot="0">
            <a:off x="357337" y="357337"/>
            <a:ext cx="17573326" cy="657076"/>
            <a:chOff x="0" y="0"/>
            <a:chExt cx="23431102" cy="876101"/>
          </a:xfrm>
        </p:grpSpPr>
        <p:sp>
          <p:nvSpPr>
            <p:cNvPr name="AutoShape 17" id="17"/>
            <p:cNvSpPr/>
            <p:nvPr/>
          </p:nvSpPr>
          <p:spPr>
            <a:xfrm rot="0">
              <a:off x="19050" y="0"/>
              <a:ext cx="23393002" cy="0"/>
            </a:xfrm>
            <a:prstGeom prst="line">
              <a:avLst/>
            </a:prstGeom>
            <a:ln cap="flat" w="38100">
              <a:solidFill>
                <a:srgbClr val="47F4F4"/>
              </a:solidFill>
              <a:prstDash val="solid"/>
              <a:headEnd type="none" len="sm" w="sm"/>
              <a:tailEnd type="none" len="sm" w="sm"/>
            </a:ln>
          </p:spPr>
        </p:sp>
        <p:sp>
          <p:nvSpPr>
            <p:cNvPr name="AutoShape 18" id="18"/>
            <p:cNvSpPr/>
            <p:nvPr/>
          </p:nvSpPr>
          <p:spPr>
            <a:xfrm rot="5400000">
              <a:off x="-419000" y="419000"/>
              <a:ext cx="876101" cy="0"/>
            </a:xfrm>
            <a:prstGeom prst="line">
              <a:avLst/>
            </a:prstGeom>
            <a:ln cap="flat" w="38100">
              <a:solidFill>
                <a:srgbClr val="47F4F4"/>
              </a:solidFill>
              <a:prstDash val="solid"/>
              <a:headEnd type="none" len="sm" w="sm"/>
              <a:tailEnd type="none" len="sm" w="sm"/>
            </a:ln>
          </p:spPr>
        </p:sp>
        <p:sp>
          <p:nvSpPr>
            <p:cNvPr name="AutoShape 19" id="19"/>
            <p:cNvSpPr/>
            <p:nvPr/>
          </p:nvSpPr>
          <p:spPr>
            <a:xfrm rot="5400000">
              <a:off x="22974001" y="419000"/>
              <a:ext cx="876101" cy="0"/>
            </a:xfrm>
            <a:prstGeom prst="line">
              <a:avLst/>
            </a:prstGeom>
            <a:ln cap="flat" w="38100">
              <a:solidFill>
                <a:srgbClr val="47F4F4"/>
              </a:solidFill>
              <a:prstDash val="solid"/>
              <a:headEnd type="none" len="sm" w="sm"/>
              <a:tailEnd type="none" len="sm" w="sm"/>
            </a:ln>
          </p:spPr>
        </p:sp>
      </p:grpSp>
      <p:grpSp>
        <p:nvGrpSpPr>
          <p:cNvPr name="Group 20" id="20"/>
          <p:cNvGrpSpPr/>
          <p:nvPr/>
        </p:nvGrpSpPr>
        <p:grpSpPr>
          <a:xfrm rot="-10800000">
            <a:off x="357337" y="9272588"/>
            <a:ext cx="17573326" cy="657076"/>
            <a:chOff x="0" y="0"/>
            <a:chExt cx="23431102" cy="876101"/>
          </a:xfrm>
        </p:grpSpPr>
        <p:sp>
          <p:nvSpPr>
            <p:cNvPr name="AutoShape 21" id="21"/>
            <p:cNvSpPr/>
            <p:nvPr/>
          </p:nvSpPr>
          <p:spPr>
            <a:xfrm rot="0">
              <a:off x="19050" y="0"/>
              <a:ext cx="23393002" cy="0"/>
            </a:xfrm>
            <a:prstGeom prst="line">
              <a:avLst/>
            </a:prstGeom>
            <a:ln cap="flat" w="38100">
              <a:solidFill>
                <a:srgbClr val="47F4F4"/>
              </a:solidFill>
              <a:prstDash val="solid"/>
              <a:headEnd type="none" len="sm" w="sm"/>
              <a:tailEnd type="none" len="sm" w="sm"/>
            </a:ln>
          </p:spPr>
        </p:sp>
        <p:sp>
          <p:nvSpPr>
            <p:cNvPr name="AutoShape 22" id="22"/>
            <p:cNvSpPr/>
            <p:nvPr/>
          </p:nvSpPr>
          <p:spPr>
            <a:xfrm rot="5400000">
              <a:off x="-419000" y="419000"/>
              <a:ext cx="876101" cy="0"/>
            </a:xfrm>
            <a:prstGeom prst="line">
              <a:avLst/>
            </a:prstGeom>
            <a:ln cap="flat" w="38100">
              <a:solidFill>
                <a:srgbClr val="47F4F4"/>
              </a:solidFill>
              <a:prstDash val="solid"/>
              <a:headEnd type="none" len="sm" w="sm"/>
              <a:tailEnd type="none" len="sm" w="sm"/>
            </a:ln>
          </p:spPr>
        </p:sp>
        <p:sp>
          <p:nvSpPr>
            <p:cNvPr name="AutoShape 23" id="23"/>
            <p:cNvSpPr/>
            <p:nvPr/>
          </p:nvSpPr>
          <p:spPr>
            <a:xfrm rot="5400000">
              <a:off x="22974001" y="419000"/>
              <a:ext cx="876101" cy="0"/>
            </a:xfrm>
            <a:prstGeom prst="line">
              <a:avLst/>
            </a:prstGeom>
            <a:ln cap="flat" w="38100">
              <a:solidFill>
                <a:srgbClr val="47F4F4"/>
              </a:solidFill>
              <a:prstDash val="solid"/>
              <a:headEnd type="none" len="sm" w="sm"/>
              <a:tailEnd type="none" len="sm" w="sm"/>
            </a:ln>
          </p:spPr>
        </p:sp>
      </p:grpSp>
      <p:sp>
        <p:nvSpPr>
          <p:cNvPr name="TextBox 24" id="24"/>
          <p:cNvSpPr txBox="true"/>
          <p:nvPr/>
        </p:nvSpPr>
        <p:spPr>
          <a:xfrm rot="0">
            <a:off x="1349037" y="7493764"/>
            <a:ext cx="3727888" cy="438150"/>
          </a:xfrm>
          <a:prstGeom prst="rect">
            <a:avLst/>
          </a:prstGeom>
        </p:spPr>
        <p:txBody>
          <a:bodyPr anchor="t" rtlCol="false" tIns="0" lIns="0" bIns="0" rIns="0">
            <a:spAutoFit/>
          </a:bodyPr>
          <a:lstStyle/>
          <a:p>
            <a:pPr algn="ctr" marL="0" indent="0" lvl="0">
              <a:lnSpc>
                <a:spcPts val="2879"/>
              </a:lnSpc>
              <a:spcBef>
                <a:spcPct val="0"/>
              </a:spcBef>
            </a:pPr>
            <a:r>
              <a:rPr lang="en-US" sz="2400">
                <a:solidFill>
                  <a:srgbClr val="47F4F4"/>
                </a:solidFill>
                <a:latin typeface="Agrandir Wide Thin Bold"/>
              </a:rPr>
              <a:t>Store Sales</a:t>
            </a:r>
          </a:p>
        </p:txBody>
      </p:sp>
      <p:sp>
        <p:nvSpPr>
          <p:cNvPr name="TextBox 25" id="25"/>
          <p:cNvSpPr txBox="true"/>
          <p:nvPr/>
        </p:nvSpPr>
        <p:spPr>
          <a:xfrm rot="0">
            <a:off x="957827" y="1202751"/>
            <a:ext cx="16372345" cy="1524000"/>
          </a:xfrm>
          <a:prstGeom prst="rect">
            <a:avLst/>
          </a:prstGeom>
        </p:spPr>
        <p:txBody>
          <a:bodyPr anchor="t" rtlCol="false" tIns="0" lIns="0" bIns="0" rIns="0">
            <a:spAutoFit/>
          </a:bodyPr>
          <a:lstStyle/>
          <a:p>
            <a:pPr algn="ctr" marL="0" indent="0" lvl="0">
              <a:lnSpc>
                <a:spcPts val="10199"/>
              </a:lnSpc>
              <a:spcBef>
                <a:spcPct val="0"/>
              </a:spcBef>
            </a:pPr>
            <a:r>
              <a:rPr lang="en-US" sz="8499">
                <a:solidFill>
                  <a:srgbClr val="FFFFFF"/>
                </a:solidFill>
                <a:latin typeface="Agrandir Wide Thin Bold"/>
              </a:rPr>
              <a:t>Analysis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24CCD"/>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963529"/>
            <a:ext cx="9528010" cy="4265105"/>
          </a:xfrm>
          <a:custGeom>
            <a:avLst/>
            <a:gdLst/>
            <a:ahLst/>
            <a:cxnLst/>
            <a:rect r="r" b="b" t="t" l="l"/>
            <a:pathLst>
              <a:path h="4265105" w="9528010">
                <a:moveTo>
                  <a:pt x="0" y="0"/>
                </a:moveTo>
                <a:lnTo>
                  <a:pt x="9528010" y="0"/>
                </a:lnTo>
                <a:lnTo>
                  <a:pt x="9528010" y="4265105"/>
                </a:lnTo>
                <a:lnTo>
                  <a:pt x="0" y="4265105"/>
                </a:lnTo>
                <a:lnTo>
                  <a:pt x="0" y="0"/>
                </a:lnTo>
                <a:close/>
              </a:path>
            </a:pathLst>
          </a:custGeom>
          <a:blipFill>
            <a:blip r:embed="rId2"/>
            <a:stretch>
              <a:fillRect l="0" t="0" r="0" b="0"/>
            </a:stretch>
          </a:blipFill>
        </p:spPr>
      </p:sp>
      <p:sp>
        <p:nvSpPr>
          <p:cNvPr name="TextBox 3" id="3"/>
          <p:cNvSpPr txBox="true"/>
          <p:nvPr/>
        </p:nvSpPr>
        <p:spPr>
          <a:xfrm rot="0">
            <a:off x="6841257" y="447675"/>
            <a:ext cx="4605486" cy="1000125"/>
          </a:xfrm>
          <a:prstGeom prst="rect">
            <a:avLst/>
          </a:prstGeom>
        </p:spPr>
        <p:txBody>
          <a:bodyPr anchor="t" rtlCol="false" tIns="0" lIns="0" bIns="0" rIns="0">
            <a:spAutoFit/>
          </a:bodyPr>
          <a:lstStyle/>
          <a:p>
            <a:pPr algn="ctr" marL="0" indent="0" lvl="0">
              <a:lnSpc>
                <a:spcPts val="6650"/>
              </a:lnSpc>
              <a:spcBef>
                <a:spcPct val="0"/>
              </a:spcBef>
            </a:pPr>
            <a:r>
              <a:rPr lang="en-US" sz="5542">
                <a:solidFill>
                  <a:srgbClr val="FFFFFF"/>
                </a:solidFill>
                <a:latin typeface="Agrandir Wide Thin Bold"/>
              </a:rPr>
              <a:t>S</a:t>
            </a:r>
            <a:r>
              <a:rPr lang="en-US" sz="5542" strike="noStrike" u="none">
                <a:solidFill>
                  <a:srgbClr val="FFFFFF"/>
                </a:solidFill>
                <a:latin typeface="Agrandir Wide Thin Bold"/>
              </a:rPr>
              <a:t>tore Sales</a:t>
            </a:r>
          </a:p>
        </p:txBody>
      </p:sp>
      <p:sp>
        <p:nvSpPr>
          <p:cNvPr name="TextBox 4" id="4"/>
          <p:cNvSpPr txBox="true"/>
          <p:nvPr/>
        </p:nvSpPr>
        <p:spPr>
          <a:xfrm rot="0">
            <a:off x="10950477" y="3614831"/>
            <a:ext cx="6702590" cy="2547742"/>
          </a:xfrm>
          <a:prstGeom prst="rect">
            <a:avLst/>
          </a:prstGeom>
        </p:spPr>
        <p:txBody>
          <a:bodyPr anchor="t" rtlCol="false" tIns="0" lIns="0" bIns="0" rIns="0">
            <a:spAutoFit/>
          </a:bodyPr>
          <a:lstStyle/>
          <a:p>
            <a:pPr algn="ctr">
              <a:lnSpc>
                <a:spcPts val="4113"/>
              </a:lnSpc>
            </a:pPr>
            <a:r>
              <a:rPr lang="en-US" sz="2937">
                <a:solidFill>
                  <a:srgbClr val="FFFFFF"/>
                </a:solidFill>
                <a:latin typeface="Canva Sans"/>
              </a:rPr>
              <a:t>Insights on total sales:</a:t>
            </a:r>
          </a:p>
          <a:p>
            <a:pPr algn="just" marL="634308" indent="-317154" lvl="1">
              <a:lnSpc>
                <a:spcPts val="4113"/>
              </a:lnSpc>
              <a:buFont typeface="Arial"/>
              <a:buChar char="•"/>
            </a:pPr>
            <a:r>
              <a:rPr lang="en-US" sz="2937">
                <a:solidFill>
                  <a:srgbClr val="FFFFFF"/>
                </a:solidFill>
                <a:latin typeface="Canva Sans"/>
              </a:rPr>
              <a:t>Store with maximum sales: 20</a:t>
            </a:r>
          </a:p>
          <a:p>
            <a:pPr algn="just" marL="634308" indent="-317154" lvl="1">
              <a:lnSpc>
                <a:spcPts val="4113"/>
              </a:lnSpc>
              <a:buFont typeface="Arial"/>
              <a:buChar char="•"/>
            </a:pPr>
            <a:r>
              <a:rPr lang="en-US" sz="2937">
                <a:solidFill>
                  <a:srgbClr val="FFFFFF"/>
                </a:solidFill>
                <a:latin typeface="Canva Sans"/>
              </a:rPr>
              <a:t>Maximum sales: $301,397,792.46</a:t>
            </a:r>
            <a:r>
              <a:rPr lang="en-US" sz="2937">
                <a:solidFill>
                  <a:srgbClr val="FFFFFF"/>
                </a:solidFill>
                <a:latin typeface="Canva Sans"/>
              </a:rPr>
              <a:t> </a:t>
            </a:r>
          </a:p>
          <a:p>
            <a:pPr algn="just" marL="634308" indent="-317154" lvl="1">
              <a:lnSpc>
                <a:spcPts val="4113"/>
              </a:lnSpc>
              <a:buFont typeface="Arial"/>
              <a:buChar char="•"/>
            </a:pPr>
            <a:r>
              <a:rPr lang="en-US" sz="2937">
                <a:solidFill>
                  <a:srgbClr val="FFFFFF"/>
                </a:solidFill>
                <a:latin typeface="Canva Sans"/>
              </a:rPr>
              <a:t>Store with minimum sales: 33</a:t>
            </a:r>
          </a:p>
          <a:p>
            <a:pPr algn="just" marL="634308" indent="-317154" lvl="1">
              <a:lnSpc>
                <a:spcPts val="4113"/>
              </a:lnSpc>
              <a:buFont typeface="Arial"/>
              <a:buChar char="•"/>
            </a:pPr>
            <a:r>
              <a:rPr lang="en-US" sz="2937">
                <a:solidFill>
                  <a:srgbClr val="FFFFFF"/>
                </a:solidFill>
                <a:latin typeface="Canva Sans"/>
              </a:rPr>
              <a:t>Minimum sales: $37,160,221.96</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24CCD"/>
        </a:solidFill>
      </p:bgPr>
    </p:bg>
    <p:spTree>
      <p:nvGrpSpPr>
        <p:cNvPr id="1" name=""/>
        <p:cNvGrpSpPr/>
        <p:nvPr/>
      </p:nvGrpSpPr>
      <p:grpSpPr>
        <a:xfrm>
          <a:off x="0" y="0"/>
          <a:ext cx="0" cy="0"/>
          <a:chOff x="0" y="0"/>
          <a:chExt cx="0" cy="0"/>
        </a:xfrm>
      </p:grpSpPr>
      <p:sp>
        <p:nvSpPr>
          <p:cNvPr name="Freeform 2" id="2"/>
          <p:cNvSpPr/>
          <p:nvPr/>
        </p:nvSpPr>
        <p:spPr>
          <a:xfrm flipH="false" flipV="false" rot="0">
            <a:off x="7731319" y="3032568"/>
            <a:ext cx="9527981" cy="4221865"/>
          </a:xfrm>
          <a:custGeom>
            <a:avLst/>
            <a:gdLst/>
            <a:ahLst/>
            <a:cxnLst/>
            <a:rect r="r" b="b" t="t" l="l"/>
            <a:pathLst>
              <a:path h="4221865" w="9527981">
                <a:moveTo>
                  <a:pt x="0" y="0"/>
                </a:moveTo>
                <a:lnTo>
                  <a:pt x="9527981" y="0"/>
                </a:lnTo>
                <a:lnTo>
                  <a:pt x="9527981" y="4221864"/>
                </a:lnTo>
                <a:lnTo>
                  <a:pt x="0" y="4221864"/>
                </a:lnTo>
                <a:lnTo>
                  <a:pt x="0" y="0"/>
                </a:lnTo>
                <a:close/>
              </a:path>
            </a:pathLst>
          </a:custGeom>
          <a:blipFill>
            <a:blip r:embed="rId2"/>
            <a:stretch>
              <a:fillRect l="0" t="0" r="0" b="0"/>
            </a:stretch>
          </a:blipFill>
        </p:spPr>
      </p:sp>
      <p:sp>
        <p:nvSpPr>
          <p:cNvPr name="TextBox 3" id="3"/>
          <p:cNvSpPr txBox="true"/>
          <p:nvPr/>
        </p:nvSpPr>
        <p:spPr>
          <a:xfrm rot="0">
            <a:off x="5112453" y="443593"/>
            <a:ext cx="8094039" cy="1624401"/>
          </a:xfrm>
          <a:prstGeom prst="rect">
            <a:avLst/>
          </a:prstGeom>
        </p:spPr>
        <p:txBody>
          <a:bodyPr anchor="t" rtlCol="false" tIns="0" lIns="0" bIns="0" rIns="0">
            <a:spAutoFit/>
          </a:bodyPr>
          <a:lstStyle/>
          <a:p>
            <a:pPr algn="ctr" marL="0" indent="0" lvl="0">
              <a:lnSpc>
                <a:spcPts val="6016"/>
              </a:lnSpc>
              <a:spcBef>
                <a:spcPct val="0"/>
              </a:spcBef>
            </a:pPr>
            <a:r>
              <a:rPr lang="en-US" sz="4297">
                <a:solidFill>
                  <a:srgbClr val="FFFFFF"/>
                </a:solidFill>
                <a:latin typeface="Agrandir Wide Thin Bold"/>
              </a:rPr>
              <a:t>Store standard distribution</a:t>
            </a:r>
          </a:p>
        </p:txBody>
      </p:sp>
      <p:sp>
        <p:nvSpPr>
          <p:cNvPr name="TextBox 4" id="4"/>
          <p:cNvSpPr txBox="true"/>
          <p:nvPr/>
        </p:nvSpPr>
        <p:spPr>
          <a:xfrm rot="0">
            <a:off x="634933" y="3249930"/>
            <a:ext cx="6484898" cy="3749040"/>
          </a:xfrm>
          <a:prstGeom prst="rect">
            <a:avLst/>
          </a:prstGeom>
        </p:spPr>
        <p:txBody>
          <a:bodyPr anchor="t" rtlCol="false" tIns="0" lIns="0" bIns="0" rIns="0">
            <a:spAutoFit/>
          </a:bodyPr>
          <a:lstStyle/>
          <a:p>
            <a:pPr algn="just" marL="518160" indent="-259080" lvl="1">
              <a:lnSpc>
                <a:spcPts val="3359"/>
              </a:lnSpc>
              <a:buFont typeface="Arial"/>
              <a:buChar char="•"/>
            </a:pPr>
            <a:r>
              <a:rPr lang="en-US" sz="2400">
                <a:solidFill>
                  <a:srgbClr val="FFFFFF"/>
                </a:solidFill>
                <a:latin typeface="Canva Sans"/>
              </a:rPr>
              <a:t>In order to better understand store to store behavior, we calculated the standard distribution of sales for each store.</a:t>
            </a:r>
          </a:p>
          <a:p>
            <a:pPr algn="just" marL="518160" indent="-259080" lvl="1">
              <a:lnSpc>
                <a:spcPts val="3359"/>
              </a:lnSpc>
              <a:buFont typeface="Arial"/>
              <a:buChar char="•"/>
            </a:pPr>
            <a:r>
              <a:rPr lang="en-US" sz="2400">
                <a:solidFill>
                  <a:srgbClr val="FFFFFF"/>
                </a:solidFill>
                <a:latin typeface="Canva Sans"/>
              </a:rPr>
              <a:t>Store 14 has the highest standard deviation in sales with the among being $317,570.</a:t>
            </a:r>
          </a:p>
          <a:p>
            <a:pPr algn="just" marL="518160" indent="-259080" lvl="1">
              <a:lnSpc>
                <a:spcPts val="3359"/>
              </a:lnSpc>
              <a:buFont typeface="Arial"/>
              <a:buChar char="•"/>
            </a:pPr>
            <a:r>
              <a:rPr lang="en-US" sz="2400">
                <a:solidFill>
                  <a:srgbClr val="FFFFFF"/>
                </a:solidFill>
                <a:latin typeface="Canva Sans"/>
              </a:rPr>
              <a:t>This analysis allows for benchmarking goals to be set for each individual store.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DAGEBPGF2H0</dc:identifier>
  <dcterms:modified xsi:type="dcterms:W3CDTF">2011-08-01T06:04:30Z</dcterms:modified>
  <cp:revision>1</cp:revision>
  <dc:title>Copy of Blue and Turquoise Modern Geometric Company Timeline Presentation</dc:title>
</cp:coreProperties>
</file>